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342" r:id="rId5"/>
    <p:sldId id="258" r:id="rId6"/>
    <p:sldId id="265" r:id="rId7"/>
    <p:sldId id="266" r:id="rId8"/>
    <p:sldId id="303" r:id="rId9"/>
    <p:sldId id="267" r:id="rId10"/>
    <p:sldId id="280" r:id="rId11"/>
    <p:sldId id="309" r:id="rId12"/>
    <p:sldId id="344" r:id="rId13"/>
    <p:sldId id="288" r:id="rId14"/>
    <p:sldId id="348" r:id="rId15"/>
    <p:sldId id="284" r:id="rId16"/>
    <p:sldId id="285" r:id="rId17"/>
    <p:sldId id="308" r:id="rId18"/>
    <p:sldId id="299" r:id="rId19"/>
    <p:sldId id="281" r:id="rId20"/>
    <p:sldId id="311" r:id="rId21"/>
    <p:sldId id="312" r:id="rId22"/>
    <p:sldId id="313" r:id="rId23"/>
    <p:sldId id="314" r:id="rId24"/>
    <p:sldId id="315" r:id="rId25"/>
    <p:sldId id="316" r:id="rId26"/>
    <p:sldId id="318" r:id="rId27"/>
    <p:sldId id="319" r:id="rId28"/>
    <p:sldId id="320" r:id="rId29"/>
    <p:sldId id="321" r:id="rId30"/>
    <p:sldId id="352" r:id="rId31"/>
    <p:sldId id="322" r:id="rId32"/>
    <p:sldId id="323" r:id="rId33"/>
    <p:sldId id="347" r:id="rId34"/>
    <p:sldId id="324" r:id="rId35"/>
    <p:sldId id="325" r:id="rId36"/>
    <p:sldId id="343" r:id="rId37"/>
    <p:sldId id="331" r:id="rId38"/>
    <p:sldId id="341" r:id="rId39"/>
    <p:sldId id="338" r:id="rId40"/>
    <p:sldId id="339" r:id="rId41"/>
    <p:sldId id="330" r:id="rId42"/>
    <p:sldId id="329" r:id="rId43"/>
    <p:sldId id="326" r:id="rId44"/>
    <p:sldId id="350" r:id="rId45"/>
    <p:sldId id="351" r:id="rId46"/>
    <p:sldId id="349" r:id="rId47"/>
    <p:sldId id="332" r:id="rId48"/>
    <p:sldId id="296" r:id="rId49"/>
    <p:sldId id="305" r:id="rId50"/>
    <p:sldId id="34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C49D8-BF29-39B0-4C47-45ADC01EDF96}" v="28" dt="2025-08-05T20:27:55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zan Shahid" userId="S::rshahid@lumc.edu::c1fef603-a656-456a-9380-f2c7605703fc" providerId="AD" clId="Web-{C2D59463-101F-5178-8D09-442F31E4F540}"/>
    <pc:docChg chg="modSld">
      <pc:chgData name="Ramzan Shahid" userId="S::rshahid@lumc.edu::c1fef603-a656-456a-9380-f2c7605703fc" providerId="AD" clId="Web-{C2D59463-101F-5178-8D09-442F31E4F540}" dt="2025-07-31T17:10:55.272" v="83" actId="20577"/>
      <pc:docMkLst>
        <pc:docMk/>
      </pc:docMkLst>
      <pc:sldChg chg="modSp">
        <pc:chgData name="Ramzan Shahid" userId="S::rshahid@lumc.edu::c1fef603-a656-456a-9380-f2c7605703fc" providerId="AD" clId="Web-{C2D59463-101F-5178-8D09-442F31E4F540}" dt="2025-07-31T17:10:55.272" v="83" actId="20577"/>
        <pc:sldMkLst>
          <pc:docMk/>
          <pc:sldMk cId="2634624613" sldId="352"/>
        </pc:sldMkLst>
        <pc:spChg chg="mod">
          <ac:chgData name="Ramzan Shahid" userId="S::rshahid@lumc.edu::c1fef603-a656-456a-9380-f2c7605703fc" providerId="AD" clId="Web-{C2D59463-101F-5178-8D09-442F31E4F540}" dt="2025-07-31T17:10:55.272" v="83" actId="20577"/>
          <ac:spMkLst>
            <pc:docMk/>
            <pc:sldMk cId="2634624613" sldId="352"/>
            <ac:spMk id="3" creationId="{508BB311-C2BA-307C-40EC-C7B094EF6284}"/>
          </ac:spMkLst>
        </pc:spChg>
      </pc:sldChg>
    </pc:docChg>
  </pc:docChgLst>
  <pc:docChgLst>
    <pc:chgData name="Ramzan Shahid" userId="S::rshahid@lumc.edu::c1fef603-a656-456a-9380-f2c7605703fc" providerId="AD" clId="Web-{35205E5A-0F18-C94D-2E5B-EFBD2478AE1F}"/>
    <pc:docChg chg="modSld">
      <pc:chgData name="Ramzan Shahid" userId="S::rshahid@lumc.edu::c1fef603-a656-456a-9380-f2c7605703fc" providerId="AD" clId="Web-{35205E5A-0F18-C94D-2E5B-EFBD2478AE1F}" dt="2025-07-29T12:10:07.315" v="41" actId="20577"/>
      <pc:docMkLst>
        <pc:docMk/>
      </pc:docMkLst>
      <pc:sldChg chg="modSp">
        <pc:chgData name="Ramzan Shahid" userId="S::rshahid@lumc.edu::c1fef603-a656-456a-9380-f2c7605703fc" providerId="AD" clId="Web-{35205E5A-0F18-C94D-2E5B-EFBD2478AE1F}" dt="2025-07-29T12:10:07.315" v="41" actId="20577"/>
        <pc:sldMkLst>
          <pc:docMk/>
          <pc:sldMk cId="2634624613" sldId="352"/>
        </pc:sldMkLst>
        <pc:spChg chg="mod">
          <ac:chgData name="Ramzan Shahid" userId="S::rshahid@lumc.edu::c1fef603-a656-456a-9380-f2c7605703fc" providerId="AD" clId="Web-{35205E5A-0F18-C94D-2E5B-EFBD2478AE1F}" dt="2025-07-29T12:10:07.315" v="41" actId="20577"/>
          <ac:spMkLst>
            <pc:docMk/>
            <pc:sldMk cId="2634624613" sldId="352"/>
            <ac:spMk id="3" creationId="{508BB311-C2BA-307C-40EC-C7B094EF6284}"/>
          </ac:spMkLst>
        </pc:spChg>
      </pc:sldChg>
    </pc:docChg>
  </pc:docChgLst>
  <pc:docChgLst>
    <pc:chgData name="Ramzan Shahid" userId="S::rshahid@lumc.edu::c1fef603-a656-456a-9380-f2c7605703fc" providerId="AD" clId="Web-{CCBC49D8-BF29-39B0-4C47-45ADC01EDF96}"/>
    <pc:docChg chg="modSld">
      <pc:chgData name="Ramzan Shahid" userId="S::rshahid@lumc.edu::c1fef603-a656-456a-9380-f2c7605703fc" providerId="AD" clId="Web-{CCBC49D8-BF29-39B0-4C47-45ADC01EDF96}" dt="2025-08-05T20:27:55.881" v="25" actId="1076"/>
      <pc:docMkLst>
        <pc:docMk/>
      </pc:docMkLst>
      <pc:sldChg chg="addSp modSp">
        <pc:chgData name="Ramzan Shahid" userId="S::rshahid@lumc.edu::c1fef603-a656-456a-9380-f2c7605703fc" providerId="AD" clId="Web-{CCBC49D8-BF29-39B0-4C47-45ADC01EDF96}" dt="2025-08-05T20:27:55.881" v="25" actId="1076"/>
        <pc:sldMkLst>
          <pc:docMk/>
          <pc:sldMk cId="1325656616" sldId="265"/>
        </pc:sldMkLst>
        <pc:spChg chg="mod">
          <ac:chgData name="Ramzan Shahid" userId="S::rshahid@lumc.edu::c1fef603-a656-456a-9380-f2c7605703fc" providerId="AD" clId="Web-{CCBC49D8-BF29-39B0-4C47-45ADC01EDF96}" dt="2025-08-05T20:27:37.989" v="19" actId="20577"/>
          <ac:spMkLst>
            <pc:docMk/>
            <pc:sldMk cId="1325656616" sldId="265"/>
            <ac:spMk id="18435" creationId="{00000000-0000-0000-0000-000000000000}"/>
          </ac:spMkLst>
        </pc:spChg>
        <pc:picChg chg="add mod">
          <ac:chgData name="Ramzan Shahid" userId="S::rshahid@lumc.edu::c1fef603-a656-456a-9380-f2c7605703fc" providerId="AD" clId="Web-{CCBC49D8-BF29-39B0-4C47-45ADC01EDF96}" dt="2025-08-05T20:27:55.881" v="25" actId="1076"/>
          <ac:picMkLst>
            <pc:docMk/>
            <pc:sldMk cId="1325656616" sldId="265"/>
            <ac:picMk id="2" creationId="{0B0855D7-C024-7695-E2F7-ED6D611603FE}"/>
          </ac:picMkLst>
        </pc:picChg>
      </pc:sldChg>
      <pc:sldChg chg="modSp">
        <pc:chgData name="Ramzan Shahid" userId="S::rshahid@lumc.edu::c1fef603-a656-456a-9380-f2c7605703fc" providerId="AD" clId="Web-{CCBC49D8-BF29-39B0-4C47-45ADC01EDF96}" dt="2025-08-05T20:24:32.502" v="1" actId="20577"/>
        <pc:sldMkLst>
          <pc:docMk/>
          <pc:sldMk cId="2517032525" sldId="342"/>
        </pc:sldMkLst>
        <pc:spChg chg="mod">
          <ac:chgData name="Ramzan Shahid" userId="S::rshahid@lumc.edu::c1fef603-a656-456a-9380-f2c7605703fc" providerId="AD" clId="Web-{CCBC49D8-BF29-39B0-4C47-45ADC01EDF96}" dt="2025-08-05T20:24:32.502" v="1" actId="20577"/>
          <ac:spMkLst>
            <pc:docMk/>
            <pc:sldMk cId="2517032525" sldId="342"/>
            <ac:spMk id="3" creationId="{00000000-0000-0000-0000-000000000000}"/>
          </ac:spMkLst>
        </pc:spChg>
      </pc:sldChg>
    </pc:docChg>
  </pc:docChgLst>
  <pc:docChgLst>
    <pc:chgData name="Ramzan Shahid" userId="S::rshahid@lumc.edu::c1fef603-a656-456a-9380-f2c7605703fc" providerId="AD" clId="Web-{5950CDD7-B66C-9D20-2DAB-B715A2111024}"/>
    <pc:docChg chg="modSld">
      <pc:chgData name="Ramzan Shahid" userId="S::rshahid@lumc.edu::c1fef603-a656-456a-9380-f2c7605703fc" providerId="AD" clId="Web-{5950CDD7-B66C-9D20-2DAB-B715A2111024}" dt="2025-07-28T17:56:43.706" v="7" actId="20577"/>
      <pc:docMkLst>
        <pc:docMk/>
      </pc:docMkLst>
      <pc:sldChg chg="modSp">
        <pc:chgData name="Ramzan Shahid" userId="S::rshahid@lumc.edu::c1fef603-a656-456a-9380-f2c7605703fc" providerId="AD" clId="Web-{5950CDD7-B66C-9D20-2DAB-B715A2111024}" dt="2025-07-28T17:56:43.706" v="7" actId="20577"/>
        <pc:sldMkLst>
          <pc:docMk/>
          <pc:sldMk cId="2634624613" sldId="352"/>
        </pc:sldMkLst>
        <pc:spChg chg="mod">
          <ac:chgData name="Ramzan Shahid" userId="S::rshahid@lumc.edu::c1fef603-a656-456a-9380-f2c7605703fc" providerId="AD" clId="Web-{5950CDD7-B66C-9D20-2DAB-B715A2111024}" dt="2025-07-28T17:56:43.706" v="7" actId="20577"/>
          <ac:spMkLst>
            <pc:docMk/>
            <pc:sldMk cId="2634624613" sldId="352"/>
            <ac:spMk id="3" creationId="{508BB311-C2BA-307C-40EC-C7B094EF6284}"/>
          </ac:spMkLst>
        </pc:spChg>
      </pc:sldChg>
    </pc:docChg>
  </pc:docChgLst>
  <pc:docChgLst>
    <pc:chgData name="Ramzan Shahid" userId="S::rshahid@lumc.edu::c1fef603-a656-456a-9380-f2c7605703fc" providerId="AD" clId="Web-{F4A21768-D081-6E19-2DCF-917A43A5B727}"/>
    <pc:docChg chg="modSld">
      <pc:chgData name="Ramzan Shahid" userId="S::rshahid@lumc.edu::c1fef603-a656-456a-9380-f2c7605703fc" providerId="AD" clId="Web-{F4A21768-D081-6E19-2DCF-917A43A5B727}" dt="2025-07-28T16:02:56.080" v="15" actId="20577"/>
      <pc:docMkLst>
        <pc:docMk/>
      </pc:docMkLst>
      <pc:sldChg chg="modSp">
        <pc:chgData name="Ramzan Shahid" userId="S::rshahid@lumc.edu::c1fef603-a656-456a-9380-f2c7605703fc" providerId="AD" clId="Web-{F4A21768-D081-6E19-2DCF-917A43A5B727}" dt="2025-07-28T16:02:56.080" v="15" actId="20577"/>
        <pc:sldMkLst>
          <pc:docMk/>
          <pc:sldMk cId="2634624613" sldId="352"/>
        </pc:sldMkLst>
        <pc:spChg chg="mod">
          <ac:chgData name="Ramzan Shahid" userId="S::rshahid@lumc.edu::c1fef603-a656-456a-9380-f2c7605703fc" providerId="AD" clId="Web-{F4A21768-D081-6E19-2DCF-917A43A5B727}" dt="2025-07-28T16:02:56.080" v="15" actId="20577"/>
          <ac:spMkLst>
            <pc:docMk/>
            <pc:sldMk cId="2634624613" sldId="352"/>
            <ac:spMk id="3" creationId="{508BB311-C2BA-307C-40EC-C7B094EF62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51BE-8400-4258-92B0-3EE8DE919DE1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0047-C799-45FC-B841-28DE1B6D7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A15D22-5E3C-475E-97A8-1929D5D48C5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8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EF0ABF-6CB2-4B72-8001-6E12925FCC6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5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F5AA4D-EEAD-4126-9C58-87FEBAC8514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5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BED95E-14BD-4D70-9A25-F6BBD21A093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032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0C2B2C-9319-477E-82B9-D1F5B5D74B23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58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0C2B2C-9319-477E-82B9-D1F5B5D74B2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97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0C2B2C-9319-477E-82B9-D1F5B5D74B23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610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4FD378-97FD-466D-9601-FA477E4DCC48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16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B364DF-1037-4F64-9FC7-A8BDA8FEA29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18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4FD378-97FD-466D-9601-FA477E4DCC48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35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C6BBA4-20F4-422C-AD56-75CD3F08855C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6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909E70-E4A9-4CFD-9645-E6B1D36AE2F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419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644F86-58C5-4CCA-B35A-8793B66F82B5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516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C6BBA4-20F4-422C-AD56-75CD3F08855C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554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2722CB-35D8-4D5A-8067-1122EFCE385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806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0DCC8BA-A64F-43C0-8684-830BB4F25F52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002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C26D2DA-8075-4B44-8820-5A37D975048A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8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3597A03-6B54-451E-AA8A-81B8CCDFD37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845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24FA4A-A4B4-4633-A3EC-48AD1C71DAC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59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980C1DC-82DC-4623-803B-D69EC295FA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05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B364DF-1037-4F64-9FC7-A8BDA8FEA29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2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4FD378-97FD-466D-9601-FA477E4DCC4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9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4EA9FE1-9C36-4E59-AAD2-602CDA2504D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67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8C6663-DC1E-4254-893F-5AA617F976F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13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6398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74476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523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7E04-0020-4EE4-A971-116BB51E5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6913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3146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3395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3678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758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0287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338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838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213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A1DF-D750-41DC-A708-DAC17B51A8B7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A3F7-7267-4A03-9634-635426EFD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rationhousecall.com/families-spea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boyd@lum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hiller@luc.edu" TargetMode="External"/><Relationship Id="rId4" Type="http://schemas.openxmlformats.org/officeDocument/2006/relationships/hyperlink" Target="mailto:nqureshi@lumc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sep.org/accordions/curriculum-competencies-and-objectives/" TargetMode="External"/><Relationship Id="rId7" Type="http://schemas.openxmlformats.org/officeDocument/2006/relationships/hyperlink" Target="http://www.pedsinreview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rightfutures.aap.org/index.html" TargetMode="External"/><Relationship Id="rId5" Type="http://schemas.openxmlformats.org/officeDocument/2006/relationships/hyperlink" Target="http://www.comsep.org/" TargetMode="External"/><Relationship Id="rId4" Type="http://schemas.openxmlformats.org/officeDocument/2006/relationships/hyperlink" Target="http://www.meduapp.com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UMCpedsclerkship@gmail.com" TargetMode="External"/><Relationship Id="rId2" Type="http://schemas.openxmlformats.org/officeDocument/2006/relationships/hyperlink" Target="https://sakai.luc.edu/port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uapp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cAalo94zsJeiXv63fmTtG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/>
              <a:t>Welcome to Your Pediatric Rotation!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315200" cy="32766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4100">
                <a:solidFill>
                  <a:schemeClr val="tx1">
                    <a:lumMod val="65000"/>
                    <a:lumOff val="35000"/>
                  </a:schemeClr>
                </a:solidFill>
              </a:rPr>
              <a:t>Ramzan Shahid M.D. </a:t>
            </a:r>
          </a:p>
          <a:p>
            <a:endParaRPr lang="en-US" sz="41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Professor, Dept. of Pediatrics and Medical Education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Vice Chair of Education, Dept. of Pediatrics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Division Head for General Academic Pediatrics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Pediatric Clerkship Director, Stritch School of Medicine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Assistant Director Wellness Program, SSOM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Director of Career Advising, SSOM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032525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 </a:t>
            </a:r>
            <a:r>
              <a:rPr lang="en-US" err="1"/>
              <a:t>Homefront</a:t>
            </a:r>
            <a:r>
              <a:rPr lang="en-US"/>
              <a:t>/</a:t>
            </a:r>
            <a:r>
              <a:rPr lang="en-US" err="1"/>
              <a:t>Housecall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prstClr val="black"/>
                </a:solidFill>
              </a:rPr>
              <a:t>Operation </a:t>
            </a:r>
            <a:r>
              <a:rPr lang="en-US" err="1">
                <a:solidFill>
                  <a:prstClr val="black"/>
                </a:solidFill>
              </a:rPr>
              <a:t>Homefront</a:t>
            </a:r>
            <a:r>
              <a:rPr lang="en-US">
                <a:solidFill>
                  <a:prstClr val="black"/>
                </a:solidFill>
              </a:rPr>
              <a:t>/</a:t>
            </a:r>
            <a:r>
              <a:rPr lang="en-US" err="1">
                <a:solidFill>
                  <a:prstClr val="black"/>
                </a:solidFill>
              </a:rPr>
              <a:t>Housecall</a:t>
            </a:r>
            <a:r>
              <a:rPr lang="en-US">
                <a:solidFill>
                  <a:prstClr val="black"/>
                </a:solidFill>
              </a:rPr>
              <a:t> -- online from below website instead </a:t>
            </a:r>
            <a:r>
              <a:rPr lang="en-US">
                <a:solidFill>
                  <a:prstClr val="black"/>
                </a:solidFill>
                <a:hlinkClick r:id="rId2"/>
              </a:rPr>
              <a:t>https://www.operationhousecall.com/families-speak/</a:t>
            </a:r>
            <a:r>
              <a:rPr lang="en-US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>
                <a:solidFill>
                  <a:prstClr val="black"/>
                </a:solidFill>
              </a:rPr>
              <a:t>1-page summary essay/reflection of what you learned from above website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81713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Friday Afternoon Lectures/Quizzes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/>
              <a:t>Required to attend in person</a:t>
            </a:r>
          </a:p>
          <a:p>
            <a:r>
              <a:rPr lang="en-US"/>
              <a:t>Must go to clinical site in the morning</a:t>
            </a:r>
          </a:p>
          <a:p>
            <a:r>
              <a:rPr lang="en-US"/>
              <a:t>Be on time for first lecture (12pm or 1pm)</a:t>
            </a:r>
          </a:p>
        </p:txBody>
      </p:sp>
    </p:spTree>
    <p:extLst>
      <p:ext uri="{BB962C8B-B14F-4D97-AF65-F5344CB8AC3E}">
        <p14:creationId xmlns:p14="http://schemas.microsoft.com/office/powerpoint/2010/main" val="871631656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Quizzes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7638"/>
            <a:ext cx="8153400" cy="5211762"/>
          </a:xfrm>
        </p:spPr>
        <p:txBody>
          <a:bodyPr>
            <a:normAutofit lnSpcReduction="10000"/>
          </a:bodyPr>
          <a:lstStyle/>
          <a:p>
            <a:r>
              <a:rPr lang="en-US"/>
              <a:t>Mystery case presentation every Friday</a:t>
            </a:r>
          </a:p>
          <a:p>
            <a:r>
              <a:rPr lang="en-US"/>
              <a:t>Create problem list, differential diagnosis, order lab tests. Show us your thought process!</a:t>
            </a:r>
          </a:p>
          <a:p>
            <a:r>
              <a:rPr lang="en-US"/>
              <a:t>Grading is NOT based on getting final diagnosis. We look at your thought process in creating a </a:t>
            </a:r>
            <a:r>
              <a:rPr lang="en-US" i="1" u="sng"/>
              <a:t>BROAD</a:t>
            </a:r>
            <a:r>
              <a:rPr lang="en-US"/>
              <a:t> differential diagnosis</a:t>
            </a:r>
          </a:p>
          <a:p>
            <a:r>
              <a:rPr lang="en-US"/>
              <a:t>Debriefing/learning session</a:t>
            </a:r>
          </a:p>
          <a:p>
            <a:r>
              <a:rPr lang="en-US"/>
              <a:t>Each quiz is 1% of grade, so total 3% of final grade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11195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8613" y="49213"/>
            <a:ext cx="5946775" cy="6808787"/>
          </a:xfrm>
        </p:spPr>
      </p:pic>
    </p:spTree>
    <p:extLst>
      <p:ext uri="{BB962C8B-B14F-4D97-AF65-F5344CB8AC3E}">
        <p14:creationId xmlns:p14="http://schemas.microsoft.com/office/powerpoint/2010/main" val="18277828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Practice Exam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US"/>
              <a:t>Practice Exam on Sakai</a:t>
            </a:r>
          </a:p>
          <a:p>
            <a:pPr lvl="1"/>
            <a:r>
              <a:rPr lang="en-US"/>
              <a:t>During week 3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of the rotation</a:t>
            </a:r>
          </a:p>
          <a:p>
            <a:pPr lvl="1"/>
            <a:r>
              <a:rPr lang="en-US"/>
              <a:t>Due by 4pm on Friday of week 3</a:t>
            </a:r>
          </a:p>
          <a:p>
            <a:pPr lvl="1"/>
            <a:r>
              <a:rPr lang="en-US"/>
              <a:t>Open Notes, in Sakai</a:t>
            </a:r>
          </a:p>
          <a:p>
            <a:pPr lvl="1"/>
            <a:r>
              <a:rPr lang="en-US"/>
              <a:t>20 questions in 30 minutes</a:t>
            </a:r>
          </a:p>
          <a:p>
            <a:pPr lvl="1"/>
            <a:r>
              <a:rPr lang="en-US"/>
              <a:t>2% of your overall final grade.  Get full 2 points for getting &gt;50% correct; get 1 point for &gt;25% correct; and 0 point for &lt;25%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8386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In-person/virtual OSCE</a:t>
            </a:r>
          </a:p>
          <a:p>
            <a:r>
              <a:rPr lang="en-US"/>
              <a:t>Week 5 of the clerkship</a:t>
            </a:r>
          </a:p>
          <a:p>
            <a:r>
              <a:rPr lang="en-US"/>
              <a:t>Must attend clinical site the morning of OSCE</a:t>
            </a:r>
          </a:p>
          <a:p>
            <a:r>
              <a:rPr lang="en-US"/>
              <a:t>14% of your grade</a:t>
            </a:r>
          </a:p>
          <a:p>
            <a:r>
              <a:rPr lang="en-US"/>
              <a:t>3 stations using standardized patients, simulation, models</a:t>
            </a:r>
          </a:p>
          <a:p>
            <a:pPr lvl="1"/>
            <a:r>
              <a:rPr lang="en-US"/>
              <a:t>Heart (CLIPP 18)</a:t>
            </a:r>
          </a:p>
          <a:p>
            <a:pPr lvl="2"/>
            <a:r>
              <a:rPr lang="en-US"/>
              <a:t>Standardized patient (mother) after you examine baby (simulated)</a:t>
            </a:r>
          </a:p>
          <a:p>
            <a:pPr lvl="1"/>
            <a:r>
              <a:rPr lang="en-US"/>
              <a:t>Lungs (CLIPP 12, 13)</a:t>
            </a:r>
          </a:p>
          <a:p>
            <a:pPr lvl="2"/>
            <a:r>
              <a:rPr lang="en-US"/>
              <a:t>SIM baby/Video</a:t>
            </a:r>
          </a:p>
          <a:p>
            <a:pPr lvl="1"/>
            <a:r>
              <a:rPr lang="en-US"/>
              <a:t>Ears (CLIPP 14)</a:t>
            </a:r>
          </a:p>
          <a:p>
            <a:pPr lvl="2"/>
            <a:r>
              <a:rPr lang="en-US"/>
              <a:t>Ear model/Video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01566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Clerkship Assignments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54176"/>
            <a:ext cx="8302752" cy="49752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Friday afternoon lecture series with quiz and case discussion, other lectures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All 32 CLIPP cases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Practice Exam on Sakai due 4pm Friday of week 3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Operation </a:t>
            </a:r>
            <a:r>
              <a:rPr lang="en-US" err="1"/>
              <a:t>Homefront</a:t>
            </a:r>
            <a:r>
              <a:rPr lang="en-US"/>
              <a:t>/</a:t>
            </a:r>
            <a:r>
              <a:rPr lang="en-US" err="1"/>
              <a:t>Housecall</a:t>
            </a:r>
            <a:r>
              <a:rPr lang="en-US"/>
              <a:t> reflection essay – 1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EBM/Critically Appraised Topic worksheet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OSCE in week 5 of rotation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Clinical Assignments (2 H&amp;P’s, Nursery forms, Patient Log)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NBME Final Exam on last Friday week 6 (need 62% to pass)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0774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Overview (6-week rotation)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/>
              <a:t>2 week Ambulatory (Outpatient) Pediatrics</a:t>
            </a:r>
          </a:p>
          <a:p>
            <a:r>
              <a:rPr lang="en-US"/>
              <a:t>2 week  Pediatric Inpatient Ward </a:t>
            </a:r>
          </a:p>
          <a:p>
            <a:r>
              <a:rPr lang="en-US"/>
              <a:t>1 week Nursery</a:t>
            </a:r>
          </a:p>
          <a:p>
            <a:r>
              <a:rPr lang="en-US"/>
              <a:t>1 week Elective</a:t>
            </a:r>
          </a:p>
          <a:p>
            <a:pPr lvl="1"/>
            <a:r>
              <a:rPr lang="en-US"/>
              <a:t>Pediatric Emergency Department (nights shifts)</a:t>
            </a:r>
          </a:p>
          <a:p>
            <a:pPr lvl="1"/>
            <a:r>
              <a:rPr lang="en-US"/>
              <a:t>Night Ward Shifts</a:t>
            </a:r>
          </a:p>
          <a:p>
            <a:pPr lvl="1"/>
            <a:r>
              <a:rPr lang="en-US"/>
              <a:t>Specialty Week (ID, Card, Hem/</a:t>
            </a:r>
            <a:r>
              <a:rPr lang="en-US" err="1"/>
              <a:t>Onc</a:t>
            </a:r>
            <a:r>
              <a:rPr lang="en-US"/>
              <a:t>)</a:t>
            </a:r>
          </a:p>
          <a:p>
            <a:pPr lvl="1"/>
            <a:r>
              <a:rPr lang="en-US"/>
              <a:t>Extra week of Outpatient</a:t>
            </a:r>
          </a:p>
          <a:p>
            <a:pPr lvl="1"/>
            <a:r>
              <a:rPr lang="en-US"/>
              <a:t>Extra week of Inpatient</a:t>
            </a:r>
          </a:p>
        </p:txBody>
      </p:sp>
    </p:spTree>
    <p:extLst>
      <p:ext uri="{BB962C8B-B14F-4D97-AF65-F5344CB8AC3E}">
        <p14:creationId xmlns:p14="http://schemas.microsoft.com/office/powerpoint/2010/main" val="4175138131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Inpatient Responsibilities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/>
              <a:t>Ward</a:t>
            </a:r>
          </a:p>
          <a:p>
            <a:pPr lvl="1"/>
            <a:r>
              <a:rPr lang="en-US"/>
              <a:t>“Read around patients” (beyond the text) and be the expert on them!</a:t>
            </a:r>
          </a:p>
          <a:p>
            <a:pPr lvl="1"/>
            <a:r>
              <a:rPr lang="en-US"/>
              <a:t>Share with the team (formal and informal)</a:t>
            </a:r>
          </a:p>
          <a:p>
            <a:pPr lvl="1"/>
            <a:r>
              <a:rPr lang="en-US"/>
              <a:t>Read around and see other interesting patients on your team.</a:t>
            </a:r>
          </a:p>
          <a:p>
            <a:pPr lvl="1"/>
            <a:r>
              <a:rPr lang="en-US"/>
              <a:t>Work up new patients whenever you can, and help the team take care of all the teams’ patients.</a:t>
            </a:r>
          </a:p>
          <a:p>
            <a:pPr lvl="1"/>
            <a:r>
              <a:rPr lang="en-US"/>
              <a:t>Pre-round before Morning Report/Grand Rounds (or before rounds on the weekends)</a:t>
            </a:r>
          </a:p>
          <a:p>
            <a:pPr lvl="1"/>
            <a:r>
              <a:rPr lang="en-US"/>
              <a:t>Write admit notes and daily progress notes</a:t>
            </a:r>
          </a:p>
        </p:txBody>
      </p:sp>
    </p:spTree>
    <p:extLst>
      <p:ext uri="{BB962C8B-B14F-4D97-AF65-F5344CB8AC3E}">
        <p14:creationId xmlns:p14="http://schemas.microsoft.com/office/powerpoint/2010/main" val="4035266726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Inpatient Responsibilities: Loyola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304014"/>
            <a:ext cx="8153400" cy="5401586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Assigned to one of the two teams</a:t>
            </a:r>
          </a:p>
          <a:p>
            <a:r>
              <a:rPr lang="en-US"/>
              <a:t>Arrive for sign-out at 6am</a:t>
            </a:r>
          </a:p>
          <a:p>
            <a:r>
              <a:rPr lang="en-US"/>
              <a:t>Pre-round 6am to 8am</a:t>
            </a:r>
          </a:p>
          <a:p>
            <a:r>
              <a:rPr lang="en-US"/>
              <a:t>M – F rounds with attending at 8am or 9am</a:t>
            </a:r>
          </a:p>
          <a:p>
            <a:r>
              <a:rPr lang="en-US"/>
              <a:t>Resident Noon Conference 12pm</a:t>
            </a:r>
          </a:p>
          <a:p>
            <a:r>
              <a:rPr lang="en-US"/>
              <a:t>Hem/onc rounds 1pm</a:t>
            </a:r>
          </a:p>
          <a:p>
            <a:r>
              <a:rPr lang="en-US"/>
              <a:t>Sign out at 6pm</a:t>
            </a:r>
          </a:p>
          <a:p>
            <a:pPr lvl="1"/>
            <a:r>
              <a:rPr lang="en-US"/>
              <a:t>1 student from each team may be able to leave early (discretion of senior resident)</a:t>
            </a:r>
          </a:p>
          <a:p>
            <a:r>
              <a:rPr lang="en-US"/>
              <a:t>Topic presentation(s) on rounds</a:t>
            </a:r>
          </a:p>
          <a:p>
            <a:r>
              <a:rPr lang="en-US"/>
              <a:t>Weekends: You must work 1 weekend day each weekend</a:t>
            </a:r>
          </a:p>
          <a:p>
            <a:pPr lvl="1"/>
            <a:r>
              <a:rPr lang="en-US"/>
              <a:t>6am to 2pm (Unless SSOM holiday or after exam)</a:t>
            </a:r>
          </a:p>
        </p:txBody>
      </p:sp>
    </p:spTree>
    <p:extLst>
      <p:ext uri="{BB962C8B-B14F-4D97-AF65-F5344CB8AC3E}">
        <p14:creationId xmlns:p14="http://schemas.microsoft.com/office/powerpoint/2010/main" val="174790775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Clerkship Administration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Clerkship Director – Ramzan Shahid, MD</a:t>
            </a:r>
          </a:p>
          <a:p>
            <a:pPr lvl="1"/>
            <a:r>
              <a:rPr lang="en-US">
                <a:hlinkClick r:id="rId3"/>
              </a:rPr>
              <a:t>rshahid@lumc.edu</a:t>
            </a:r>
            <a:endParaRPr lang="en-US"/>
          </a:p>
          <a:p>
            <a:pPr lvl="1"/>
            <a:r>
              <a:rPr lang="en-US"/>
              <a:t>327-9125</a:t>
            </a:r>
          </a:p>
          <a:p>
            <a:r>
              <a:rPr lang="en-US"/>
              <a:t>Assistant Clerkship Director – Nadia Qureshi, MD</a:t>
            </a:r>
          </a:p>
          <a:p>
            <a:pPr lvl="1"/>
            <a:r>
              <a:rPr lang="en-US">
                <a:hlinkClick r:id="rId4"/>
              </a:rPr>
              <a:t>nqureshi@lumc.edu</a:t>
            </a:r>
            <a:endParaRPr lang="en-US"/>
          </a:p>
          <a:p>
            <a:pPr lvl="1"/>
            <a:r>
              <a:rPr lang="en-US"/>
              <a:t>327-9141</a:t>
            </a:r>
          </a:p>
          <a:p>
            <a:r>
              <a:rPr lang="en-US"/>
              <a:t>Clerkship Coordinator – Natalie Hiller</a:t>
            </a:r>
          </a:p>
          <a:p>
            <a:pPr lvl="1"/>
            <a:r>
              <a:rPr lang="en-US">
                <a:hlinkClick r:id="rId5"/>
              </a:rPr>
              <a:t>nhiller@luc.edu</a:t>
            </a:r>
            <a:r>
              <a:rPr lang="en-US"/>
              <a:t> </a:t>
            </a:r>
          </a:p>
          <a:p>
            <a:pPr lvl="1"/>
            <a:r>
              <a:rPr lang="en-US"/>
              <a:t>216-8192</a:t>
            </a:r>
          </a:p>
        </p:txBody>
      </p:sp>
    </p:spTree>
    <p:extLst>
      <p:ext uri="{BB962C8B-B14F-4D97-AF65-F5344CB8AC3E}">
        <p14:creationId xmlns:p14="http://schemas.microsoft.com/office/powerpoint/2010/main" val="3778757360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/>
              <a:t>Inpatient Responsibilities: SAMC &amp; La Rabida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St. Alexius: </a:t>
            </a:r>
          </a:p>
          <a:p>
            <a:pPr lvl="1"/>
            <a:r>
              <a:rPr lang="en-US"/>
              <a:t>Arrive to pre-round by 7 (or earlier if you need more time). Rounds usually start at 9</a:t>
            </a:r>
          </a:p>
          <a:p>
            <a:pPr lvl="1"/>
            <a:r>
              <a:rPr lang="en-US"/>
              <a:t>Weekends: You must round on 1 weekend day each weekend </a:t>
            </a:r>
            <a:r>
              <a:rPr lang="en-US" b="1" i="1"/>
              <a:t>(on hold for now)</a:t>
            </a:r>
          </a:p>
          <a:p>
            <a:pPr lvl="2"/>
            <a:r>
              <a:rPr lang="en-US"/>
              <a:t>Unless SSOM holiday or after exam</a:t>
            </a:r>
          </a:p>
          <a:p>
            <a:r>
              <a:rPr lang="en-US"/>
              <a:t>La </a:t>
            </a:r>
            <a:r>
              <a:rPr lang="en-US" err="1"/>
              <a:t>Rabida</a:t>
            </a:r>
            <a:r>
              <a:rPr lang="en-US"/>
              <a:t>:</a:t>
            </a:r>
          </a:p>
          <a:p>
            <a:pPr lvl="1"/>
            <a:r>
              <a:rPr lang="en-US"/>
              <a:t>Sign-out at 7, rounds at 8. Get there early enough to prepare for rounds!</a:t>
            </a:r>
          </a:p>
          <a:p>
            <a:pPr lvl="1"/>
            <a:r>
              <a:rPr lang="en-US"/>
              <a:t>Paired with resident from University of Chicago</a:t>
            </a:r>
          </a:p>
          <a:p>
            <a:pPr lvl="1"/>
            <a:r>
              <a:rPr lang="en-US"/>
              <a:t>Weekends: You must round on 1 weekend day each weekend</a:t>
            </a:r>
          </a:p>
          <a:p>
            <a:pPr lvl="2"/>
            <a:r>
              <a:rPr lang="en-US"/>
              <a:t>Unless SSOM holiday or after exam</a:t>
            </a:r>
          </a:p>
        </p:txBody>
      </p:sp>
    </p:spTree>
    <p:extLst>
      <p:ext uri="{BB962C8B-B14F-4D97-AF65-F5344CB8AC3E}">
        <p14:creationId xmlns:p14="http://schemas.microsoft.com/office/powerpoint/2010/main" val="1197205513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Loyola Night 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7638"/>
            <a:ext cx="8153400" cy="5287962"/>
          </a:xfrm>
        </p:spPr>
        <p:txBody>
          <a:bodyPr>
            <a:normAutofit/>
          </a:bodyPr>
          <a:lstStyle/>
          <a:p>
            <a:r>
              <a:rPr lang="en-US"/>
              <a:t>Same expectations as ward</a:t>
            </a:r>
          </a:p>
          <a:p>
            <a:r>
              <a:rPr lang="en-US"/>
              <a:t>Shift is from 6pm – 12midnight </a:t>
            </a:r>
          </a:p>
          <a:p>
            <a:r>
              <a:rPr lang="en-US"/>
              <a:t>Arrive at 6pm for sign out from day team</a:t>
            </a:r>
          </a:p>
          <a:p>
            <a:r>
              <a:rPr lang="en-US"/>
              <a:t>Take new admissions and present to your senior resident and intern</a:t>
            </a:r>
          </a:p>
          <a:p>
            <a:r>
              <a:rPr lang="en-US"/>
              <a:t>Attend required Friday teaching sessions</a:t>
            </a:r>
          </a:p>
          <a:p>
            <a:r>
              <a:rPr lang="en-US"/>
              <a:t>No shift night before PCM day</a:t>
            </a:r>
          </a:p>
          <a:p>
            <a:r>
              <a:rPr lang="en-US"/>
              <a:t>*Evaluation completed by senior resident and/or intern with input from attending</a:t>
            </a:r>
          </a:p>
        </p:txBody>
      </p:sp>
    </p:spTree>
    <p:extLst>
      <p:ext uri="{BB962C8B-B14F-4D97-AF65-F5344CB8AC3E}">
        <p14:creationId xmlns:p14="http://schemas.microsoft.com/office/powerpoint/2010/main" val="2620481811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Pediatric Emergency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1 week rotation (5-6 shifts)</a:t>
            </a:r>
          </a:p>
          <a:p>
            <a:r>
              <a:rPr lang="en-US"/>
              <a:t>Arrive at 10p and work until 6a</a:t>
            </a:r>
          </a:p>
          <a:p>
            <a:r>
              <a:rPr lang="en-US"/>
              <a:t>No shift night before PCM day</a:t>
            </a:r>
          </a:p>
          <a:p>
            <a:r>
              <a:rPr lang="en-US"/>
              <a:t>Assess patients and present to the senior resident</a:t>
            </a:r>
          </a:p>
          <a:p>
            <a:pPr lvl="1"/>
            <a:r>
              <a:rPr lang="en-US"/>
              <a:t>Present patient to attending ER doctor together</a:t>
            </a:r>
          </a:p>
          <a:p>
            <a:r>
              <a:rPr lang="en-US"/>
              <a:t>Complete 1 eval for each night you work by senior peds resident</a:t>
            </a:r>
          </a:p>
          <a:p>
            <a:pPr lvl="1"/>
            <a:r>
              <a:rPr lang="en-US"/>
              <a:t>If you work with 1 resident for multiple nights he or she may fill out 1 form if desired</a:t>
            </a:r>
          </a:p>
          <a:p>
            <a:pPr lvl="2"/>
            <a:r>
              <a:rPr lang="en-US"/>
              <a:t>Indicated # nights on evaluation</a:t>
            </a:r>
          </a:p>
          <a:p>
            <a:pPr lvl="1"/>
            <a:r>
              <a:rPr lang="en-US"/>
              <a:t>Evals will be weighted and averaged to create your grade</a:t>
            </a:r>
          </a:p>
        </p:txBody>
      </p:sp>
    </p:spTree>
    <p:extLst>
      <p:ext uri="{BB962C8B-B14F-4D97-AF65-F5344CB8AC3E}">
        <p14:creationId xmlns:p14="http://schemas.microsoft.com/office/powerpoint/2010/main" val="388598430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Ambulatory Responsibilities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/>
              <a:t>See a variety of patients – well child and sick visits</a:t>
            </a:r>
          </a:p>
          <a:p>
            <a:pPr lvl="1"/>
            <a:r>
              <a:rPr lang="en-US"/>
              <a:t>Practice otoscopy! </a:t>
            </a:r>
          </a:p>
          <a:p>
            <a:pPr lvl="2"/>
            <a:r>
              <a:rPr lang="en-US"/>
              <a:t>This is a specific skill on your outpatient evaluation</a:t>
            </a:r>
          </a:p>
          <a:p>
            <a:r>
              <a:rPr lang="en-US"/>
              <a:t>Read about your patient’s problems and share new knowledge with your preceptors.</a:t>
            </a:r>
          </a:p>
          <a:p>
            <a:r>
              <a:rPr lang="en-US"/>
              <a:t>Can be fast-paced – learn to think on your feet and synthesize information quickly.</a:t>
            </a:r>
          </a:p>
          <a:p>
            <a:r>
              <a:rPr lang="en-US"/>
              <a:t>No weekend responsibilities!</a:t>
            </a:r>
          </a:p>
        </p:txBody>
      </p:sp>
    </p:spTree>
    <p:extLst>
      <p:ext uri="{BB962C8B-B14F-4D97-AF65-F5344CB8AC3E}">
        <p14:creationId xmlns:p14="http://schemas.microsoft.com/office/powerpoint/2010/main" val="1458219366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Nursery Responsibilities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/>
              <a:t>Daily attending rounds  </a:t>
            </a:r>
          </a:p>
          <a:p>
            <a:pPr lvl="1"/>
            <a:r>
              <a:rPr lang="en-US"/>
              <a:t>Pre-round before</a:t>
            </a:r>
          </a:p>
          <a:p>
            <a:pPr lvl="1"/>
            <a:r>
              <a:rPr lang="en-US"/>
              <a:t>Examine as many babies as possible everyday </a:t>
            </a:r>
          </a:p>
          <a:p>
            <a:pPr lvl="1"/>
            <a:r>
              <a:rPr lang="en-US"/>
              <a:t>Talk with their families at bedside.</a:t>
            </a:r>
          </a:p>
          <a:p>
            <a:pPr lvl="1"/>
            <a:r>
              <a:rPr lang="en-US"/>
              <a:t>Attend high risk deliveries</a:t>
            </a:r>
          </a:p>
          <a:p>
            <a:pPr lvl="1"/>
            <a:r>
              <a:rPr lang="en-US"/>
              <a:t>Evals: observed physical exam, discharge rounds</a:t>
            </a:r>
          </a:p>
        </p:txBody>
      </p:sp>
      <p:pic>
        <p:nvPicPr>
          <p:cNvPr id="23556" name="Picture 7" descr="newborn nurse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7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5390179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Loyola Nursery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19100" y="1436688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/>
              <a:t>Neonatology exposure</a:t>
            </a:r>
          </a:p>
          <a:p>
            <a:pPr lvl="2"/>
            <a:r>
              <a:rPr lang="en-US"/>
              <a:t>Didactics by neonatologists and/or senior residents around 2pm M-Th</a:t>
            </a:r>
          </a:p>
          <a:p>
            <a:pPr lvl="1"/>
            <a:r>
              <a:rPr lang="en-US"/>
              <a:t>1 student should stay late daily with intern</a:t>
            </a:r>
          </a:p>
          <a:p>
            <a:pPr lvl="1"/>
            <a:r>
              <a:rPr lang="en-US"/>
              <a:t>Round one weekend morning – divide among the team.</a:t>
            </a:r>
          </a:p>
          <a:p>
            <a:pPr lvl="1"/>
            <a:r>
              <a:rPr lang="en-US"/>
              <a:t>Arrive by 6am for sign out on weekdays</a:t>
            </a:r>
          </a:p>
          <a:p>
            <a:pPr lvl="2"/>
            <a:r>
              <a:rPr lang="en-US"/>
              <a:t>Weekend timing varies based on attending schedule</a:t>
            </a:r>
          </a:p>
          <a:p>
            <a:pPr lvl="2"/>
            <a:r>
              <a:rPr lang="en-US"/>
              <a:t>You must round on 1 weekend day (Unless SSOM holiday or after exam)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6397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 Alexius Nursery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/>
              <a:t>Arrive at 7 to pre-round</a:t>
            </a:r>
          </a:p>
          <a:p>
            <a:r>
              <a:rPr lang="en-US"/>
              <a:t>Nursery rounds: 8-10</a:t>
            </a:r>
          </a:p>
          <a:p>
            <a:r>
              <a:rPr lang="en-US"/>
              <a:t>NICU rounds: 10-12</a:t>
            </a:r>
          </a:p>
          <a:p>
            <a:r>
              <a:rPr lang="en-US"/>
              <a:t>Attend deliveries with NP and neonatal teams</a:t>
            </a:r>
          </a:p>
          <a:p>
            <a:r>
              <a:rPr lang="en-US"/>
              <a:t>Lectures in afternoons</a:t>
            </a:r>
          </a:p>
          <a:p>
            <a:endParaRPr lang="en-US"/>
          </a:p>
          <a:p>
            <a:r>
              <a:rPr lang="en-US"/>
              <a:t>NO WEEKENDS! </a:t>
            </a:r>
          </a:p>
        </p:txBody>
      </p:sp>
    </p:spTree>
    <p:extLst>
      <p:ext uri="{BB962C8B-B14F-4D97-AF65-F5344CB8AC3E}">
        <p14:creationId xmlns:p14="http://schemas.microsoft.com/office/powerpoint/2010/main" val="171573683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3949-9D15-36F0-9D9D-7C85016D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St. Anthony's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B311-C2BA-307C-40EC-C7B094EF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96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Calibri"/>
                <a:cs typeface="Calibri"/>
              </a:rPr>
              <a:t>All parts of clerkship are there</a:t>
            </a:r>
          </a:p>
          <a:p>
            <a:r>
              <a:rPr lang="en-US">
                <a:ea typeface="Calibri"/>
                <a:cs typeface="Calibri"/>
              </a:rPr>
              <a:t>3 weeks of inpatient</a:t>
            </a:r>
          </a:p>
          <a:p>
            <a:r>
              <a:rPr lang="en-US">
                <a:ea typeface="Calibri"/>
                <a:cs typeface="Calibri"/>
              </a:rPr>
              <a:t>2 weeks of clinic</a:t>
            </a:r>
          </a:p>
          <a:p>
            <a:r>
              <a:rPr lang="en-US">
                <a:ea typeface="Calibri"/>
                <a:cs typeface="Calibri"/>
              </a:rPr>
              <a:t>1 week of nursery</a:t>
            </a:r>
          </a:p>
          <a:p>
            <a:r>
              <a:rPr lang="en-US">
                <a:ea typeface="Calibri"/>
                <a:cs typeface="Calibri"/>
              </a:rPr>
              <a:t>Weekends – One weekend day each weekend</a:t>
            </a:r>
          </a:p>
          <a:p>
            <a:r>
              <a:rPr lang="en-US">
                <a:ea typeface="Calibri"/>
                <a:cs typeface="Calibri"/>
              </a:rPr>
              <a:t>Dr. Shilpa Singh and Dr. Huda Adam:  inpatient evaluation</a:t>
            </a:r>
          </a:p>
          <a:p>
            <a:r>
              <a:rPr lang="en-US">
                <a:ea typeface="Calibri"/>
                <a:cs typeface="Calibri"/>
              </a:rPr>
              <a:t>Dr. </a:t>
            </a:r>
            <a:r>
              <a:rPr lang="en-US" err="1">
                <a:ea typeface="Calibri"/>
                <a:cs typeface="Calibri"/>
              </a:rPr>
              <a:t>Stamboliu</a:t>
            </a:r>
            <a:r>
              <a:rPr lang="en-US">
                <a:ea typeface="Calibri"/>
                <a:cs typeface="Calibri"/>
              </a:rPr>
              <a:t> and/or Dr. </a:t>
            </a:r>
            <a:r>
              <a:rPr lang="en-US" err="1">
                <a:ea typeface="Calibri"/>
                <a:cs typeface="Calibri"/>
              </a:rPr>
              <a:t>Turaka</a:t>
            </a:r>
            <a:r>
              <a:rPr lang="en-US">
                <a:ea typeface="Calibri"/>
                <a:cs typeface="Calibri"/>
              </a:rPr>
              <a:t>:  nursery evaluation</a:t>
            </a:r>
          </a:p>
          <a:p>
            <a:r>
              <a:rPr lang="en-US">
                <a:ea typeface="Calibri"/>
                <a:cs typeface="Calibri"/>
              </a:rPr>
              <a:t>Dr. Irfan and/or Dr. Al-Dallal:  outpatient evaluation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624613"/>
      </p:ext>
    </p:extLst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Conferences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/>
              <a:t>Pediatric Resident Noon Conference</a:t>
            </a:r>
          </a:p>
          <a:p>
            <a:pPr lvl="1"/>
            <a:r>
              <a:rPr lang="en-US"/>
              <a:t>12pm M, W, </a:t>
            </a:r>
            <a:r>
              <a:rPr lang="en-US" err="1"/>
              <a:t>Th</a:t>
            </a:r>
            <a:r>
              <a:rPr lang="en-US"/>
              <a:t>, F</a:t>
            </a:r>
          </a:p>
          <a:p>
            <a:r>
              <a:rPr lang="en-US"/>
              <a:t>Pediatric Weekly Grand Rounds</a:t>
            </a:r>
          </a:p>
          <a:p>
            <a:pPr lvl="1"/>
            <a:r>
              <a:rPr lang="en-US"/>
              <a:t>8am every Tuesday</a:t>
            </a:r>
          </a:p>
        </p:txBody>
      </p:sp>
    </p:spTree>
    <p:extLst>
      <p:ext uri="{BB962C8B-B14F-4D97-AF65-F5344CB8AC3E}">
        <p14:creationId xmlns:p14="http://schemas.microsoft.com/office/powerpoint/2010/main" val="435467916"/>
      </p:ext>
    </p:extLst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Conferences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/>
              <a:t>Pediatric Weekly Schedule (for Loyola-based </a:t>
            </a:r>
            <a:r>
              <a:rPr lang="en-US">
                <a:solidFill>
                  <a:prstClr val="black"/>
                </a:solidFill>
              </a:rPr>
              <a:t>IP, OP, NBN </a:t>
            </a:r>
            <a:r>
              <a:rPr lang="en-US"/>
              <a:t>students)</a:t>
            </a:r>
          </a:p>
          <a:p>
            <a:pPr lvl="1"/>
            <a:r>
              <a:rPr lang="en-US"/>
              <a:t>Noon Conference (12PM) – M, W, </a:t>
            </a:r>
            <a:r>
              <a:rPr lang="en-US" err="1"/>
              <a:t>Th</a:t>
            </a:r>
            <a:r>
              <a:rPr lang="en-US"/>
              <a:t>, F </a:t>
            </a:r>
          </a:p>
          <a:p>
            <a:pPr lvl="1"/>
            <a:r>
              <a:rPr lang="en-US"/>
              <a:t>Grand Rounds (8AM) – Tuesdays </a:t>
            </a:r>
          </a:p>
        </p:txBody>
      </p:sp>
    </p:spTree>
    <p:extLst>
      <p:ext uri="{BB962C8B-B14F-4D97-AF65-F5344CB8AC3E}">
        <p14:creationId xmlns:p14="http://schemas.microsoft.com/office/powerpoint/2010/main" val="2955635210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Textbooks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Pediatrics for Medical Students – Bernstein &amp; </a:t>
            </a:r>
            <a:r>
              <a:rPr lang="en-US" err="1"/>
              <a:t>Shelov</a:t>
            </a:r>
            <a:endParaRPr lang="en-US" err="1">
              <a:ea typeface="Calibri"/>
              <a:cs typeface="Calibri"/>
            </a:endParaRPr>
          </a:p>
          <a:p>
            <a:r>
              <a:rPr lang="en-US"/>
              <a:t>Blueprints in Pediatrics - Marino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Nelson Textbook of Pediatrics</a:t>
            </a:r>
          </a:p>
          <a:p>
            <a:r>
              <a:rPr lang="en-US" err="1">
                <a:ea typeface="Calibri"/>
                <a:cs typeface="Calibri"/>
              </a:rPr>
              <a:t>AccessPediatrics</a:t>
            </a:r>
            <a:r>
              <a:rPr lang="en-US">
                <a:ea typeface="Calibri"/>
                <a:cs typeface="Calibri"/>
              </a:rPr>
              <a:t> | McGraw Hill Medical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0855D7-C024-7695-E2F7-ED6D6116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86" y="4705946"/>
            <a:ext cx="7737864" cy="1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56616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 Conferences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St. Alexius, St. Anthony's and La Rabida have their conferences, so you do not attend Loyola residency conferences/Grand Rounds</a:t>
            </a:r>
          </a:p>
          <a:p>
            <a:r>
              <a:rPr lang="en-US"/>
              <a:t>Do not attend if on week of night ward and night ED shifts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5019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Assignments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54176"/>
            <a:ext cx="8302752" cy="4670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800"/>
              <a:t>1. History and Physical Case Checking (inpatient)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/>
              <a:t>Two very complete H&amp;P presented orally and write up formally reviewed by your resident and/or attending. Must be turned in! (1 H&amp;P per week of inpatient)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/>
              <a:t>You should write H&amp;Ps and daily notes on all patients you work up, even after you’ve turned in your H&amp;P</a:t>
            </a:r>
          </a:p>
          <a:p>
            <a:pPr marL="0" indent="0">
              <a:buNone/>
            </a:pPr>
            <a:r>
              <a:rPr lang="en-US" altLang="en-US" sz="2800"/>
              <a:t>2. Directly Observed Newborn Exam (newborn nursery)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/>
              <a:t>Head-to-Toe Physical Exam reviewed and critiqued (checklist) by your Newborn Nursery attending</a:t>
            </a:r>
          </a:p>
          <a:p>
            <a:pPr marL="0" indent="0">
              <a:buNone/>
            </a:pPr>
            <a:r>
              <a:rPr lang="en-US" altLang="en-US" sz="2800"/>
              <a:t>3. Newborn communication checklist from rounds with parents (newborn nursery)</a:t>
            </a:r>
          </a:p>
          <a:p>
            <a:pPr marL="0" indent="0">
              <a:buNone/>
            </a:pPr>
            <a:endParaRPr lang="en-US" altLang="en-US" sz="2800"/>
          </a:p>
          <a:p>
            <a:pPr marL="0" indent="0">
              <a:buNone/>
            </a:pPr>
            <a:r>
              <a:rPr lang="en-US" altLang="en-US" sz="2800"/>
              <a:t>* UPLOAD to Sakai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7652" name="Picture 4" descr="MCj037089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"/>
            <a:ext cx="18065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474939"/>
      </p:ext>
    </p:extLst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Assignments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417638"/>
            <a:ext cx="8153400" cy="5440362"/>
          </a:xfrm>
        </p:spPr>
        <p:txBody>
          <a:bodyPr>
            <a:normAutofit/>
          </a:bodyPr>
          <a:lstStyle/>
          <a:p>
            <a:r>
              <a:rPr lang="en-US"/>
              <a:t>Patient logs – (On MyLumen) –</a:t>
            </a:r>
          </a:p>
          <a:p>
            <a:r>
              <a:rPr lang="en-US"/>
              <a:t>Yellow cards can be used to track daily tallies, but you must log patients online at least weekly so I can ensure that you’re having adequate exposure to pts.</a:t>
            </a:r>
          </a:p>
          <a:p>
            <a:pPr lvl="1"/>
            <a:r>
              <a:rPr lang="en-US"/>
              <a:t>CLIPP cases count as “simulation” patients</a:t>
            </a:r>
          </a:p>
          <a:p>
            <a:pPr lvl="1"/>
            <a:r>
              <a:rPr lang="en-US"/>
              <a:t>If you do not log patients in by 2 weeks after the end  of the clerkship or turn in your signed printouts, your Professionalism Competency will be marked “With concerns”.</a:t>
            </a:r>
          </a:p>
        </p:txBody>
      </p:sp>
    </p:spTree>
    <p:extLst>
      <p:ext uri="{BB962C8B-B14F-4D97-AF65-F5344CB8AC3E}">
        <p14:creationId xmlns:p14="http://schemas.microsoft.com/office/powerpoint/2010/main" val="1686538121"/>
      </p:ext>
    </p:extLst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Clerkship Assignments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54176"/>
            <a:ext cx="8302752" cy="49752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Friday afternoon lecture series with quiz and case discussion, other lectures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All 32 CLIPP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Practice Exam on Sakai due 4pm Friday of week 3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Operation </a:t>
            </a:r>
            <a:r>
              <a:rPr lang="en-US" err="1"/>
              <a:t>Homefront</a:t>
            </a:r>
            <a:r>
              <a:rPr lang="en-US"/>
              <a:t>/</a:t>
            </a:r>
            <a:r>
              <a:rPr lang="en-US" err="1"/>
              <a:t>Housecall</a:t>
            </a:r>
            <a:r>
              <a:rPr lang="en-US"/>
              <a:t> reflection essay – 1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EBM/Critically Appraised Topic worksheet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OSCE in Friday week 5 of rotation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Clinical Assignments (2 H&amp;P’s, Nursery forms, Patient Log)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NBME Final Exam on last Friday week 6 (need 62% to pass)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46641"/>
      </p:ext>
    </p:extLst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Please ask for specific feedback from your preceptors</a:t>
            </a:r>
          </a:p>
          <a:p>
            <a:pPr lvl="1"/>
            <a:r>
              <a:rPr lang="en-US"/>
              <a:t>Attendings, residents, interns</a:t>
            </a:r>
          </a:p>
          <a:p>
            <a:r>
              <a:rPr lang="en-US"/>
              <a:t>Be proactive!</a:t>
            </a:r>
          </a:p>
        </p:txBody>
      </p:sp>
    </p:spTree>
    <p:extLst>
      <p:ext uri="{BB962C8B-B14F-4D97-AF65-F5344CB8AC3E}">
        <p14:creationId xmlns:p14="http://schemas.microsoft.com/office/powerpoint/2010/main" val="115260436"/>
      </p:ext>
    </p:extLst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Mid-Clerkship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Mid-Clerkship Feedback form on Sakai</a:t>
            </a:r>
          </a:p>
          <a:p>
            <a:r>
              <a:rPr lang="en-US"/>
              <a:t>Meet with any of your preceptors from the first 3 weeks and review your form with them (signatures on form)</a:t>
            </a:r>
          </a:p>
          <a:p>
            <a:r>
              <a:rPr lang="en-US"/>
              <a:t>Upload completed form to Sakai</a:t>
            </a:r>
          </a:p>
          <a:p>
            <a:r>
              <a:rPr lang="en-US"/>
              <a:t>Due by 4pm on 3</a:t>
            </a:r>
            <a:r>
              <a:rPr lang="en-US" baseline="30000"/>
              <a:t>rd</a:t>
            </a:r>
            <a:r>
              <a:rPr lang="en-US"/>
              <a:t> Friday of the rotation</a:t>
            </a:r>
          </a:p>
          <a:p>
            <a:r>
              <a:rPr lang="en-US"/>
              <a:t>Dr. Shahid/Qureshi will review and email you</a:t>
            </a:r>
          </a:p>
          <a:p>
            <a:pPr lvl="1"/>
            <a:r>
              <a:rPr lang="en-US"/>
              <a:t>Number of CLIPP cases completed so far</a:t>
            </a:r>
          </a:p>
          <a:p>
            <a:pPr lvl="1"/>
            <a:r>
              <a:rPr lang="en-US"/>
              <a:t>Summary of your logged patients so far</a:t>
            </a:r>
          </a:p>
          <a:p>
            <a:pPr lvl="1"/>
            <a:r>
              <a:rPr lang="en-US"/>
              <a:t>Scores for quizzes so far</a:t>
            </a:r>
          </a:p>
          <a:p>
            <a:pPr lvl="1"/>
            <a:r>
              <a:rPr lang="en-US"/>
              <a:t>Score for Practice Exam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6141"/>
      </p:ext>
    </p:extLst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Evaluations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You are responsible for requesting forms from preceptor</a:t>
            </a:r>
          </a:p>
          <a:p>
            <a:r>
              <a:rPr lang="en-US"/>
              <a:t>Clinical Evaluation forms online through </a:t>
            </a:r>
            <a:r>
              <a:rPr lang="en-US" err="1"/>
              <a:t>myLumen</a:t>
            </a:r>
            <a:r>
              <a:rPr lang="en-US"/>
              <a:t>  </a:t>
            </a:r>
          </a:p>
          <a:p>
            <a:pPr lvl="1"/>
            <a:r>
              <a:rPr lang="en-US"/>
              <a:t>sign onto </a:t>
            </a:r>
            <a:r>
              <a:rPr lang="en-US" err="1"/>
              <a:t>myLumen</a:t>
            </a:r>
            <a:endParaRPr lang="en-US"/>
          </a:p>
          <a:p>
            <a:pPr lvl="1"/>
            <a:r>
              <a:rPr lang="en-US"/>
              <a:t>click on Clinical Performance Review (left side menu) </a:t>
            </a:r>
          </a:p>
          <a:p>
            <a:pPr lvl="1"/>
            <a:r>
              <a:rPr lang="en-US"/>
              <a:t>Request Evaluation Link</a:t>
            </a:r>
          </a:p>
          <a:p>
            <a:r>
              <a:rPr lang="en-US"/>
              <a:t>Only Pediatric </a:t>
            </a:r>
            <a:r>
              <a:rPr lang="en-US" err="1"/>
              <a:t>attendings</a:t>
            </a:r>
            <a:r>
              <a:rPr lang="en-US"/>
              <a:t>/residents are allowed to evaluate student – no rotating or outside residents with exception of students assigned to Non-Loyola clinics</a:t>
            </a:r>
          </a:p>
          <a:p>
            <a:pPr lvl="1"/>
            <a:r>
              <a:rPr lang="en-US"/>
              <a:t>ER Rotation:  Inform Natalie of any EM residents that you worked with and she will send them an </a:t>
            </a:r>
            <a:r>
              <a:rPr lang="en-US" err="1"/>
              <a:t>eval</a:t>
            </a:r>
            <a:r>
              <a:rPr lang="en-US"/>
              <a:t> form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5375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500"/>
          </a:p>
          <a:p>
            <a:pPr marL="0" indent="0">
              <a:buNone/>
            </a:pPr>
            <a:r>
              <a:rPr lang="en-US" sz="6800" b="1" u="sng"/>
              <a:t>Outpatient Clinic</a:t>
            </a:r>
          </a:p>
          <a:p>
            <a:r>
              <a:rPr lang="en-US" sz="6800"/>
              <a:t>Request an evaluation from main preceptor for the clinic you were at (except LOC and Elmhurst/Oak Park)</a:t>
            </a:r>
          </a:p>
          <a:p>
            <a:r>
              <a:rPr lang="en-US" sz="6800"/>
              <a:t>Do not request evaluations from every preceptor</a:t>
            </a:r>
          </a:p>
          <a:p>
            <a:r>
              <a:rPr lang="en-US" sz="6800"/>
              <a:t>Main preceptor completes evaluation reflecting input from others you worked with</a:t>
            </a:r>
          </a:p>
          <a:p>
            <a:r>
              <a:rPr lang="en-US" sz="6800"/>
              <a:t>Site preceptors are listed on the Preceptor List you get at the beginning of the clerkship and on clerkship website</a:t>
            </a:r>
            <a:endParaRPr lang="en-US" sz="6800" b="1" u="sng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6800" b="1" u="sng"/>
              <a:t>Inpatient Ward</a:t>
            </a:r>
            <a:endParaRPr lang="en-US" sz="6800"/>
          </a:p>
          <a:p>
            <a:r>
              <a:rPr lang="en-US" sz="6800"/>
              <a:t>Loyola – request evaluation from the attending (resident as extra </a:t>
            </a:r>
            <a:r>
              <a:rPr lang="en-US" sz="6800" err="1"/>
              <a:t>eval</a:t>
            </a:r>
            <a:r>
              <a:rPr lang="en-US" sz="6800"/>
              <a:t>) you work with for each week of ward</a:t>
            </a:r>
          </a:p>
          <a:p>
            <a:r>
              <a:rPr lang="en-US" sz="6800"/>
              <a:t>St. Alexius – request evaluation from Dr. Stephen Pichler, the site preceptor for inpatient</a:t>
            </a:r>
          </a:p>
          <a:p>
            <a:r>
              <a:rPr lang="en-US" sz="6800"/>
              <a:t>La </a:t>
            </a:r>
            <a:r>
              <a:rPr lang="en-US" sz="6800" err="1"/>
              <a:t>Rabida</a:t>
            </a:r>
            <a:r>
              <a:rPr lang="en-US" sz="6800"/>
              <a:t> – the attending you worked with</a:t>
            </a:r>
          </a:p>
          <a:p>
            <a:pPr marL="0" indent="0">
              <a:buNone/>
            </a:pPr>
            <a:r>
              <a:rPr lang="en-US" sz="6800" b="1" u="sng"/>
              <a:t>Nursery</a:t>
            </a:r>
            <a:endParaRPr lang="en-US" sz="6800"/>
          </a:p>
          <a:p>
            <a:r>
              <a:rPr lang="en-US" sz="6800"/>
              <a:t>Loyola –  request evaluation from the attending (resident as extra </a:t>
            </a:r>
            <a:r>
              <a:rPr lang="en-US" sz="6800" err="1"/>
              <a:t>eval</a:t>
            </a:r>
            <a:r>
              <a:rPr lang="en-US" sz="6800"/>
              <a:t>) that you work with for each week of nursery</a:t>
            </a:r>
          </a:p>
          <a:p>
            <a:r>
              <a:rPr lang="en-US" sz="6800"/>
              <a:t>St. Alexius – request evaluation from Anne Drahos, the site preceptor Nursery Rotation</a:t>
            </a:r>
          </a:p>
          <a:p>
            <a:pPr marL="0" indent="0">
              <a:buNone/>
            </a:pPr>
            <a:endParaRPr lang="en-US" sz="6800"/>
          </a:p>
          <a:p>
            <a:pPr marL="0" indent="0">
              <a:buNone/>
            </a:pPr>
            <a:r>
              <a:rPr lang="en-US" sz="6800" b="1" u="sng"/>
              <a:t>ER Nights</a:t>
            </a:r>
            <a:endParaRPr lang="en-US" sz="6800"/>
          </a:p>
          <a:p>
            <a:r>
              <a:rPr lang="en-US" sz="6800"/>
              <a:t>Request an evaluation from each resident you work with each night. </a:t>
            </a:r>
          </a:p>
          <a:p>
            <a:r>
              <a:rPr lang="en-US" sz="6800"/>
              <a:t>All evaluations for the ER week are averaged for final score.</a:t>
            </a:r>
          </a:p>
          <a:p>
            <a:pPr marL="0" indent="0">
              <a:buNone/>
            </a:pPr>
            <a:endParaRPr lang="en-US" sz="6800"/>
          </a:p>
          <a:p>
            <a:pPr marL="0" indent="0">
              <a:buNone/>
            </a:pPr>
            <a:r>
              <a:rPr lang="en-US" sz="6800" b="1" u="sng"/>
              <a:t>Night Ward Loyola</a:t>
            </a:r>
            <a:endParaRPr lang="en-US" sz="6800"/>
          </a:p>
          <a:p>
            <a:r>
              <a:rPr lang="en-US" sz="6800"/>
              <a:t>Request evaluation from the resident that was with you for that week</a:t>
            </a:r>
          </a:p>
        </p:txBody>
      </p:sp>
    </p:spTree>
    <p:extLst>
      <p:ext uri="{BB962C8B-B14F-4D97-AF65-F5344CB8AC3E}">
        <p14:creationId xmlns:p14="http://schemas.microsoft.com/office/powerpoint/2010/main" val="1931232974"/>
      </p:ext>
    </p:extLst>
  </p:cSld>
  <p:clrMapOvr>
    <a:masterClrMapping/>
  </p:clrMapOvr>
  <p:transition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/>
              <a:t>Evaluations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/>
              <a:t>Preceptors have up to 3 weeks after the clerkship ends to submit evaluations. </a:t>
            </a:r>
          </a:p>
          <a:p>
            <a:r>
              <a:rPr lang="en-US"/>
              <a:t>If you have a question about any evaluation, email clerkship director and director will talk with your preceptor</a:t>
            </a:r>
          </a:p>
          <a:p>
            <a:r>
              <a:rPr lang="en-US"/>
              <a:t>Grades are finalized to the Registrar’s Office no later than 4 weeks after the end of clerkship.</a:t>
            </a:r>
          </a:p>
        </p:txBody>
      </p:sp>
    </p:spTree>
    <p:extLst>
      <p:ext uri="{BB962C8B-B14F-4D97-AF65-F5344CB8AC3E}">
        <p14:creationId xmlns:p14="http://schemas.microsoft.com/office/powerpoint/2010/main" val="956709320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/>
              <a:t>Scoring System</a:t>
            </a:r>
          </a:p>
          <a:p>
            <a:pPr marL="0" indent="0">
              <a:buNone/>
            </a:pPr>
            <a:r>
              <a:rPr lang="en-US"/>
              <a:t>	1 = 60%</a:t>
            </a:r>
          </a:p>
          <a:p>
            <a:pPr marL="0" indent="0">
              <a:buNone/>
            </a:pPr>
            <a:r>
              <a:rPr lang="en-US"/>
              <a:t>	2 = 70%</a:t>
            </a:r>
          </a:p>
          <a:p>
            <a:pPr marL="0" indent="0">
              <a:buNone/>
            </a:pPr>
            <a:r>
              <a:rPr lang="en-US"/>
              <a:t>	3 = 80%</a:t>
            </a:r>
          </a:p>
          <a:p>
            <a:pPr marL="0" indent="0">
              <a:buNone/>
            </a:pPr>
            <a:r>
              <a:rPr lang="en-US"/>
              <a:t>	4 = 90%</a:t>
            </a:r>
          </a:p>
          <a:p>
            <a:pPr marL="0" indent="0">
              <a:buNone/>
            </a:pPr>
            <a:r>
              <a:rPr lang="en-US"/>
              <a:t>	5 = 100%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88855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Education Resources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524000"/>
            <a:ext cx="81534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COMSEP Curriculum</a:t>
            </a:r>
          </a:p>
          <a:p>
            <a:pPr lvl="1"/>
            <a:r>
              <a:rPr lang="en-US">
                <a:hlinkClick r:id="rId3"/>
              </a:rPr>
              <a:t>https://www.comsep.org/accordions/curriculum-competencies-and-objectives/</a:t>
            </a:r>
            <a:endParaRPr lang="en-US"/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/>
              <a:t>CLIPP Cases </a:t>
            </a:r>
            <a:r>
              <a:rPr lang="en-US" altLang="en-US"/>
              <a:t>(Computer Assisted Learning in Pediatrics) 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en-US">
                <a:hlinkClick r:id="rId4"/>
              </a:rPr>
              <a:t>http://www.meduapp.com/</a:t>
            </a:r>
            <a:endParaRPr lang="en-US"/>
          </a:p>
          <a:p>
            <a:pPr marL="0" indent="0">
              <a:buNone/>
            </a:pPr>
            <a:r>
              <a:rPr lang="en-US"/>
              <a:t>COMSEP Pediatric Physical Exam Video</a:t>
            </a:r>
          </a:p>
          <a:p>
            <a:pPr lvl="1"/>
            <a:r>
              <a:rPr lang="en-US">
                <a:hlinkClick r:id="rId5"/>
              </a:rPr>
              <a:t>www.comsep.org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Educational Resources  Multimedia Teaching Tools  Pediatric Physical Examination (Multimedia Teaching Resources)</a:t>
            </a:r>
          </a:p>
          <a:p>
            <a:pPr marL="0" indent="0">
              <a:buNone/>
            </a:pPr>
            <a:r>
              <a:rPr lang="en-US" altLang="en-US"/>
              <a:t>Bright Futures </a:t>
            </a:r>
            <a:r>
              <a:rPr lang="en-US" altLang="en-US">
                <a:hlinkClick r:id="rId6"/>
              </a:rPr>
              <a:t>http://brightfutures.aap.org/index.html</a:t>
            </a:r>
            <a:endParaRPr lang="en-US" altLang="en-US"/>
          </a:p>
          <a:p>
            <a:pPr marL="0" indent="0">
              <a:buNone/>
            </a:pPr>
            <a:r>
              <a:rPr lang="en-US" altLang="en-US"/>
              <a:t>Pediatrics in Review </a:t>
            </a:r>
            <a:r>
              <a:rPr lang="en-US" altLang="en-US">
                <a:hlinkClick r:id="rId7"/>
              </a:rPr>
              <a:t>http://www.pedsinreview.org</a:t>
            </a:r>
            <a:endParaRPr lang="en-US" altLang="en-US"/>
          </a:p>
          <a:p>
            <a:endParaRPr lang="en-US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3126752"/>
      </p:ext>
    </p:extLst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Policy 2025-26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Subjective Evaluations		36%</a:t>
            </a:r>
          </a:p>
          <a:p>
            <a:pPr lvl="1"/>
            <a:r>
              <a:rPr lang="en-US"/>
              <a:t>Each week 6%</a:t>
            </a:r>
          </a:p>
          <a:p>
            <a:r>
              <a:rPr lang="en-US"/>
              <a:t>OSCE				14%</a:t>
            </a:r>
          </a:p>
          <a:p>
            <a:r>
              <a:rPr lang="en-US"/>
              <a:t>Quizzes (1% each)		3%</a:t>
            </a:r>
          </a:p>
          <a:p>
            <a:r>
              <a:rPr lang="en-US"/>
              <a:t>Practice Exam			2%</a:t>
            </a:r>
          </a:p>
          <a:p>
            <a:r>
              <a:rPr lang="en-US"/>
              <a:t>Clerkship Assignments		5%</a:t>
            </a:r>
          </a:p>
          <a:p>
            <a:pPr lvl="1"/>
            <a:r>
              <a:rPr lang="en-US"/>
              <a:t>Graded H&amp;P x 2 (2%)</a:t>
            </a:r>
          </a:p>
          <a:p>
            <a:pPr lvl="1"/>
            <a:r>
              <a:rPr lang="en-US"/>
              <a:t>EBM CAT Form (1%)</a:t>
            </a:r>
          </a:p>
          <a:p>
            <a:pPr lvl="1"/>
            <a:r>
              <a:rPr lang="en-US"/>
              <a:t>Nursery checklist, mommy rounds, Operation Homefront reflection, 32 required CLIPP cases, Develop Milestones Module	(2%)</a:t>
            </a:r>
          </a:p>
          <a:p>
            <a:r>
              <a:rPr lang="en-US"/>
              <a:t>Final online exam		40%</a:t>
            </a:r>
          </a:p>
        </p:txBody>
      </p:sp>
    </p:spTree>
    <p:extLst>
      <p:ext uri="{BB962C8B-B14F-4D97-AF65-F5344CB8AC3E}">
        <p14:creationId xmlns:p14="http://schemas.microsoft.com/office/powerpoint/2010/main" val="217793187"/>
      </p:ext>
    </p:extLst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Honors: &gt;1 standard deviation (SD) above the mean</a:t>
            </a:r>
          </a:p>
          <a:p>
            <a:r>
              <a:rPr lang="en-US"/>
              <a:t>High Pass: 0.25 SD below mean to 1 SD above mean</a:t>
            </a:r>
          </a:p>
          <a:p>
            <a:r>
              <a:rPr lang="en-US"/>
              <a:t>Pass: 69.9%</a:t>
            </a:r>
          </a:p>
          <a:p>
            <a:pPr lvl="1"/>
            <a:r>
              <a:rPr lang="en-US"/>
              <a:t>Example: class mean if 80, standard deviation 8</a:t>
            </a:r>
          </a:p>
          <a:p>
            <a:pPr lvl="2"/>
            <a:r>
              <a:rPr lang="en-US"/>
              <a:t>H: 88+</a:t>
            </a:r>
          </a:p>
          <a:p>
            <a:pPr lvl="2"/>
            <a:r>
              <a:rPr lang="en-US"/>
              <a:t>HP: 78-87</a:t>
            </a:r>
          </a:p>
          <a:p>
            <a:pPr lvl="2"/>
            <a:r>
              <a:rPr lang="en-US"/>
              <a:t>P: 69.9%</a:t>
            </a:r>
          </a:p>
          <a:p>
            <a:r>
              <a:rPr lang="en-US"/>
              <a:t>Must pass clinical (60%), NBME exam (62%) and OSCE (60%)</a:t>
            </a:r>
          </a:p>
          <a:p>
            <a:pPr lvl="1"/>
            <a:r>
              <a:rPr lang="en-US"/>
              <a:t>Remediation offered as needed</a:t>
            </a:r>
          </a:p>
        </p:txBody>
      </p:sp>
    </p:spTree>
    <p:extLst>
      <p:ext uri="{BB962C8B-B14F-4D97-AF65-F5344CB8AC3E}">
        <p14:creationId xmlns:p14="http://schemas.microsoft.com/office/powerpoint/2010/main" val="2503182609"/>
      </p:ext>
    </p:extLst>
  </p:cSld>
  <p:clrMapOvr>
    <a:masterClrMapping/>
  </p:clrMapOvr>
  <p:transition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/>
              <a:t>Pass the Clerkship Overall: 69.9%</a:t>
            </a:r>
          </a:p>
          <a:p>
            <a:r>
              <a:rPr lang="en-US">
                <a:solidFill>
                  <a:prstClr val="black"/>
                </a:solidFill>
              </a:rPr>
              <a:t>At the end of the year, I analyze all data and your grade may change</a:t>
            </a:r>
          </a:p>
          <a:p>
            <a:r>
              <a:rPr lang="en-US"/>
              <a:t>End of year curved 30%/40%/30% for Honors/High Pass/Pass</a:t>
            </a:r>
            <a:endParaRPr lang="en-US">
              <a:solidFill>
                <a:prstClr val="black"/>
              </a:solidFill>
            </a:endParaRPr>
          </a:p>
          <a:p>
            <a:pPr lvl="1"/>
            <a:r>
              <a:rPr lang="en-US">
                <a:solidFill>
                  <a:prstClr val="black"/>
                </a:solidFill>
              </a:rPr>
              <a:t>Only could go up, NEVER down </a:t>
            </a:r>
            <a:r>
              <a:rPr lang="en-US">
                <a:solidFill>
                  <a:prstClr val="black"/>
                </a:solidFill>
                <a:sym typeface="Wingdings" panose="05000000000000000000" pitchFamily="2" charset="2"/>
              </a:rPr>
              <a:t>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75264"/>
      </p:ext>
    </p:extLst>
  </p:cSld>
  <p:clrMapOvr>
    <a:masterClrMapping/>
  </p:clrMapOvr>
  <p:transition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NBME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Need 62% to pass</a:t>
            </a:r>
          </a:p>
          <a:p>
            <a:r>
              <a:rPr lang="en-US"/>
              <a:t>Less than 62% will get does not meet expectation on Medical Knowledge (MK) Competency</a:t>
            </a:r>
          </a:p>
          <a:p>
            <a:r>
              <a:rPr lang="en-US"/>
              <a:t>62% -- 65% will get meets with concern on   MK Competency</a:t>
            </a:r>
          </a:p>
          <a:p>
            <a:r>
              <a:rPr lang="en-US"/>
              <a:t>66% or higher will get meets MK Competency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5201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Student Feedback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End of Clerkship On-Line System</a:t>
            </a:r>
          </a:p>
          <a:p>
            <a:pPr lvl="1"/>
            <a:r>
              <a:rPr lang="en-US" altLang="en-US"/>
              <a:t>Must be completed within 2 weeks of clerkship completion, or your Professionalism Competency will be marked “With Concerns”</a:t>
            </a:r>
          </a:p>
          <a:p>
            <a:r>
              <a:rPr lang="en-US" altLang="en-US"/>
              <a:t>Real Time Feedback</a:t>
            </a:r>
          </a:p>
        </p:txBody>
      </p:sp>
    </p:spTree>
    <p:extLst>
      <p:ext uri="{BB962C8B-B14F-4D97-AF65-F5344CB8AC3E}">
        <p14:creationId xmlns:p14="http://schemas.microsoft.com/office/powerpoint/2010/main" val="2394922518"/>
      </p:ext>
    </p:extLst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Notify your preceptor and Dr. Shahid/Natalie Hiller if you miss time due to illness.</a:t>
            </a:r>
          </a:p>
          <a:p>
            <a:pPr lvl="1"/>
            <a:r>
              <a:rPr lang="en-US"/>
              <a:t>Please also “cc” Dean Mendez, Dean Zarco, and Sharee Myricks</a:t>
            </a:r>
          </a:p>
          <a:p>
            <a:pPr lvl="1"/>
            <a:r>
              <a:rPr lang="en-US"/>
              <a:t>Need documentation for Wellness Center/Student Health for absence and clearance to return</a:t>
            </a:r>
          </a:p>
          <a:p>
            <a:r>
              <a:rPr lang="en-US"/>
              <a:t>Requirements for making up lost time depend on how many days &amp; what part of the rotation was missed. Will be decided on a case-by-case basis.</a:t>
            </a:r>
          </a:p>
          <a:p>
            <a:r>
              <a:rPr lang="en-US"/>
              <a:t>Excuses to miss exam due to illness require written note from Wellness Center/Student Health and notification of Dean Mendez’s office.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1107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Goal Worksheet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Complete the worksheet and upload to Sakai by 4pm Friday week 1</a:t>
            </a:r>
          </a:p>
          <a:p>
            <a:r>
              <a:rPr lang="en-US"/>
              <a:t>Review SMART goal with your preceptor for mid-rotation feedback form </a:t>
            </a:r>
          </a:p>
        </p:txBody>
      </p:sp>
    </p:spTree>
    <p:extLst>
      <p:ext uri="{BB962C8B-B14F-4D97-AF65-F5344CB8AC3E}">
        <p14:creationId xmlns:p14="http://schemas.microsoft.com/office/powerpoint/2010/main" val="4040435787"/>
      </p:ext>
    </p:extLst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59242954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Pediatric Resident Sakai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hlinkClick r:id="rId2"/>
              </a:rPr>
              <a:t>https://sakai.luc.edu/portal/</a:t>
            </a:r>
            <a:endParaRPr lang="en-US" b="1"/>
          </a:p>
          <a:p>
            <a:r>
              <a:rPr lang="en-US" b="1"/>
              <a:t>Sakai Login:</a:t>
            </a:r>
            <a:r>
              <a:rPr lang="en-US"/>
              <a:t> </a:t>
            </a:r>
            <a:r>
              <a:rPr lang="en-US" u="sng">
                <a:hlinkClick r:id="rId3"/>
              </a:rPr>
              <a:t>LUMCpedsclerkship@gmail.com</a:t>
            </a:r>
            <a:r>
              <a:rPr lang="en-US"/>
              <a:t> (including the @gmail)</a:t>
            </a:r>
          </a:p>
          <a:p>
            <a:r>
              <a:rPr lang="en-US" b="1"/>
              <a:t>Password:</a:t>
            </a:r>
            <a:r>
              <a:rPr lang="en-US"/>
              <a:t> </a:t>
            </a:r>
            <a:r>
              <a:rPr lang="en-US" err="1"/>
              <a:t>PedsClerkshipLUMC</a:t>
            </a:r>
            <a:endParaRPr lang="en-US"/>
          </a:p>
          <a:p>
            <a:endParaRPr lang="en-US"/>
          </a:p>
          <a:p>
            <a:r>
              <a:rPr lang="en-US"/>
              <a:t>Newborn Nursery Page</a:t>
            </a:r>
          </a:p>
          <a:p>
            <a:r>
              <a:rPr lang="en-US" err="1"/>
              <a:t>Acutes</a:t>
            </a:r>
            <a:r>
              <a:rPr lang="en-US"/>
              <a:t> Page (Outpatient Pediatrics)</a:t>
            </a:r>
          </a:p>
          <a:p>
            <a:r>
              <a:rPr lang="en-US"/>
              <a:t>Inpatient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501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Loyola Pediatrics Website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Pediatrics Clerkship Page on LUMEN &amp; Sakai</a:t>
            </a:r>
          </a:p>
          <a:p>
            <a:pPr lvl="1"/>
            <a:r>
              <a:rPr lang="en-US"/>
              <a:t>Clerkship schedules </a:t>
            </a:r>
          </a:p>
          <a:p>
            <a:pPr lvl="1"/>
            <a:r>
              <a:rPr lang="en-US"/>
              <a:t>Preceptor evaluations of students </a:t>
            </a:r>
          </a:p>
          <a:p>
            <a:pPr lvl="1"/>
            <a:r>
              <a:rPr lang="en-US"/>
              <a:t>Goals &amp; objectives </a:t>
            </a:r>
          </a:p>
          <a:p>
            <a:pPr lvl="1"/>
            <a:r>
              <a:rPr lang="en-US"/>
              <a:t>Lecture handouts</a:t>
            </a:r>
          </a:p>
          <a:p>
            <a:pPr lvl="1"/>
            <a:r>
              <a:rPr lang="en-US"/>
              <a:t>Key Pediatrics in Review articles</a:t>
            </a:r>
          </a:p>
        </p:txBody>
      </p:sp>
    </p:spTree>
    <p:extLst>
      <p:ext uri="{BB962C8B-B14F-4D97-AF65-F5344CB8AC3E}">
        <p14:creationId xmlns:p14="http://schemas.microsoft.com/office/powerpoint/2010/main" val="2085026008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Aquifer CLIPP Cases</a:t>
            </a:r>
          </a:p>
        </p:txBody>
      </p:sp>
      <p:sp>
        <p:nvSpPr>
          <p:cNvPr id="88067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/>
              <a:t>CLIPP Cases (Computer Assisted Learning in Pediatrics) (</a:t>
            </a:r>
            <a:r>
              <a:rPr lang="en-US">
                <a:hlinkClick r:id="rId3"/>
              </a:rPr>
              <a:t>www.meduapp.com/</a:t>
            </a:r>
            <a:r>
              <a:rPr lang="en-US"/>
              <a:t>) </a:t>
            </a:r>
          </a:p>
          <a:p>
            <a:pPr lvl="1"/>
            <a:r>
              <a:rPr lang="en-US"/>
              <a:t>Must complete all 32 cases by Friday of week 6</a:t>
            </a:r>
          </a:p>
        </p:txBody>
      </p:sp>
    </p:spTree>
    <p:extLst>
      <p:ext uri="{BB962C8B-B14F-4D97-AF65-F5344CB8AC3E}">
        <p14:creationId xmlns:p14="http://schemas.microsoft.com/office/powerpoint/2010/main" val="315868234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Dr. Shahid Pediatric Educational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CRASSH Course in Pediatrics</a:t>
            </a:r>
          </a:p>
          <a:p>
            <a:pPr marL="457200" lvl="1" indent="0">
              <a:buNone/>
            </a:pPr>
            <a:r>
              <a:rPr lang="en-US" b="1" u="sng"/>
              <a:t>C</a:t>
            </a:r>
            <a:r>
              <a:rPr lang="en-US"/>
              <a:t>linical </a:t>
            </a:r>
            <a:r>
              <a:rPr lang="en-US" b="1" u="sng"/>
              <a:t>R</a:t>
            </a:r>
            <a:r>
              <a:rPr lang="en-US"/>
              <a:t>easoning &amp; </a:t>
            </a:r>
            <a:r>
              <a:rPr lang="en-US" b="1" u="sng"/>
              <a:t>A</a:t>
            </a:r>
            <a:r>
              <a:rPr lang="en-US"/>
              <a:t>nalytical </a:t>
            </a:r>
            <a:r>
              <a:rPr lang="en-US" b="1" u="sng"/>
              <a:t>S</a:t>
            </a:r>
            <a:r>
              <a:rPr lang="en-US"/>
              <a:t>kills with </a:t>
            </a:r>
            <a:r>
              <a:rPr lang="en-US" b="1" u="sng"/>
              <a:t>Sh</a:t>
            </a:r>
            <a:r>
              <a:rPr lang="en-US"/>
              <a:t>ahid</a:t>
            </a:r>
          </a:p>
          <a:p>
            <a:r>
              <a:rPr lang="en-US"/>
              <a:t>Several CRASSH cases working through a differential diagnosis</a:t>
            </a:r>
          </a:p>
          <a:p>
            <a:r>
              <a:rPr lang="en-US">
                <a:hlinkClick r:id="rId2"/>
              </a:rPr>
              <a:t>Dr. Shahid Medical Education - YouTube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4369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4" y="609600"/>
            <a:ext cx="8926168" cy="49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3748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032D1147F344D8140CC9E5ECD2F32" ma:contentTypeVersion="19" ma:contentTypeDescription="Create a new document." ma:contentTypeScope="" ma:versionID="c60a1634d24589fb1f048fa5b1d45c7f">
  <xsd:schema xmlns:xsd="http://www.w3.org/2001/XMLSchema" xmlns:xs="http://www.w3.org/2001/XMLSchema" xmlns:p="http://schemas.microsoft.com/office/2006/metadata/properties" xmlns:ns3="733e2b10-4d93-4e36-b705-d45befff360c" xmlns:ns4="4de31be7-7032-46c6-9335-7217d11526ec" targetNamespace="http://schemas.microsoft.com/office/2006/metadata/properties" ma:root="true" ma:fieldsID="d38097ac179061f2ad24af3357873f03" ns3:_="" ns4:_="">
    <xsd:import namespace="733e2b10-4d93-4e36-b705-d45befff360c"/>
    <xsd:import namespace="4de31be7-7032-46c6-9335-7217d11526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PHIConfidential" minOccurs="0"/>
                <xsd:element ref="ns3:MediaServiceOCR" minOccurs="0"/>
                <xsd:element ref="ns3:SourceCode" minOccurs="0"/>
                <xsd:element ref="ns3:MediaServiceLocation" minOccurs="0"/>
                <xsd:element ref="ns3:PCI_Doc" minOccurs="0"/>
                <xsd:element ref="ns3:ABA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2b10-4d93-4e36-b705-d45befff3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PHIConfidential" ma:index="21" nillable="true" ma:displayName="PHIConfidential" ma:internalName="PHIConfidential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ourceCode" ma:index="23" nillable="true" ma:displayName="SourceCode" ma:internalName="SourceCod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PCI_Doc" ma:index="25" nillable="true" ma:displayName="PCI_Doc" ma:internalName="PCI_Doc">
      <xsd:simpleType>
        <xsd:restriction base="dms:Text"/>
      </xsd:simpleType>
    </xsd:element>
    <xsd:element name="ABA_Document" ma:index="26" nillable="true" ma:displayName="ABA_Document" ma:internalName="ABA_Documen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31be7-7032-46c6-9335-7217d1152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Code xmlns="733e2b10-4d93-4e36-b705-d45befff360c" xsi:nil="true"/>
    <PCI_Doc xmlns="733e2b10-4d93-4e36-b705-d45befff360c" xsi:nil="true"/>
    <ABA_Document xmlns="733e2b10-4d93-4e36-b705-d45befff360c" xsi:nil="true"/>
    <_activity xmlns="733e2b10-4d93-4e36-b705-d45befff360c" xsi:nil="true"/>
    <PHIConfidential xmlns="733e2b10-4d93-4e36-b705-d45befff360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10560-7413-4E54-9782-CB393AC04B89}">
  <ds:schemaRefs>
    <ds:schemaRef ds:uri="4de31be7-7032-46c6-9335-7217d11526ec"/>
    <ds:schemaRef ds:uri="733e2b10-4d93-4e36-b705-d45befff36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DBC419C-F13A-4F47-AABE-0CC77C130A18}">
  <ds:schemaRefs>
    <ds:schemaRef ds:uri="4de31be7-7032-46c6-9335-7217d11526ec"/>
    <ds:schemaRef ds:uri="733e2b10-4d93-4e36-b705-d45befff360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2FE061-FED8-4F30-9B61-FF384B41D1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47</Slides>
  <Notes>24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Welcome to Your Pediatric Rotation!</vt:lpstr>
      <vt:lpstr>Clerkship Administration</vt:lpstr>
      <vt:lpstr>Suggested Textbooks</vt:lpstr>
      <vt:lpstr>Internet Education Resources</vt:lpstr>
      <vt:lpstr>Pediatric Resident Sakai Page</vt:lpstr>
      <vt:lpstr>Loyola Pediatrics Website</vt:lpstr>
      <vt:lpstr>Aquifer CLIPP Cases</vt:lpstr>
      <vt:lpstr>Dr. Shahid Pediatric Educational Cases</vt:lpstr>
      <vt:lpstr>PowerPoint Presentation</vt:lpstr>
      <vt:lpstr>Operation Homefront/Housecall</vt:lpstr>
      <vt:lpstr>Friday Afternoon Lectures/Quizzes</vt:lpstr>
      <vt:lpstr>Quizzes</vt:lpstr>
      <vt:lpstr>PowerPoint Presentation</vt:lpstr>
      <vt:lpstr>Practice Exam</vt:lpstr>
      <vt:lpstr>OSCE</vt:lpstr>
      <vt:lpstr>Clerkship Assignments</vt:lpstr>
      <vt:lpstr>Clinical Overview (6-week rotation)</vt:lpstr>
      <vt:lpstr>Inpatient Responsibilities</vt:lpstr>
      <vt:lpstr>Inpatient Responsibilities: Loyola </vt:lpstr>
      <vt:lpstr>Inpatient Responsibilities: SAMC &amp; La Rabida</vt:lpstr>
      <vt:lpstr>Loyola Night Ward</vt:lpstr>
      <vt:lpstr>Pediatric Emergency Room</vt:lpstr>
      <vt:lpstr>Ambulatory Responsibilities</vt:lpstr>
      <vt:lpstr>Nursery Responsibilities</vt:lpstr>
      <vt:lpstr>Loyola Nursery</vt:lpstr>
      <vt:lpstr>St Alexius Nursery</vt:lpstr>
      <vt:lpstr>St. Anthony's</vt:lpstr>
      <vt:lpstr>Teaching Conferences</vt:lpstr>
      <vt:lpstr>Teaching Conferences</vt:lpstr>
      <vt:lpstr>Teaching Conferences</vt:lpstr>
      <vt:lpstr>Clinical Assignments</vt:lpstr>
      <vt:lpstr>Clinical Assignments</vt:lpstr>
      <vt:lpstr>Clerkship Assignments</vt:lpstr>
      <vt:lpstr>Feedback</vt:lpstr>
      <vt:lpstr>Mid-Clerkship Feedback</vt:lpstr>
      <vt:lpstr>Evaluations</vt:lpstr>
      <vt:lpstr>PowerPoint Presentation</vt:lpstr>
      <vt:lpstr>Evaluations</vt:lpstr>
      <vt:lpstr>Evaluations</vt:lpstr>
      <vt:lpstr>Grading Policy 2025-26</vt:lpstr>
      <vt:lpstr>Final Grade</vt:lpstr>
      <vt:lpstr>Final Grade</vt:lpstr>
      <vt:lpstr>NBME Exam</vt:lpstr>
      <vt:lpstr>Student Feedback</vt:lpstr>
      <vt:lpstr>Absences</vt:lpstr>
      <vt:lpstr>SMART Goal Worksheet</vt:lpstr>
      <vt:lpstr>Questions?</vt:lpstr>
    </vt:vector>
  </TitlesOfParts>
  <Company>Loyola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Pediatrics!</dc:title>
  <dc:creator>Loyola Medicine</dc:creator>
  <cp:revision>1</cp:revision>
  <dcterms:created xsi:type="dcterms:W3CDTF">2017-06-29T13:41:04Z</dcterms:created>
  <dcterms:modified xsi:type="dcterms:W3CDTF">2025-08-05T20:28:26Z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0x010100BB6032D1147F344D8140CC9E5ECD2F32</vt:lpwstr>
  </property>
</Properties>
</file>