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sldIdLst>
    <p:sldId id="328" r:id="rId2"/>
    <p:sldId id="374" r:id="rId3"/>
    <p:sldId id="375" r:id="rId4"/>
    <p:sldId id="376" r:id="rId5"/>
    <p:sldId id="377" r:id="rId6"/>
    <p:sldId id="378" r:id="rId7"/>
    <p:sldId id="382" r:id="rId8"/>
    <p:sldId id="383" r:id="rId9"/>
    <p:sldId id="384" r:id="rId10"/>
    <p:sldId id="385" r:id="rId11"/>
    <p:sldId id="386" r:id="rId12"/>
    <p:sldId id="387" r:id="rId13"/>
    <p:sldId id="388" r:id="rId14"/>
    <p:sldId id="390" r:id="rId15"/>
    <p:sldId id="391" r:id="rId16"/>
    <p:sldId id="393" r:id="rId17"/>
    <p:sldId id="392" r:id="rId18"/>
    <p:sldId id="394" r:id="rId19"/>
    <p:sldId id="395"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60"/>
    <p:restoredTop sz="94719"/>
  </p:normalViewPr>
  <p:slideViewPr>
    <p:cSldViewPr snapToGrid="0">
      <p:cViewPr varScale="1">
        <p:scale>
          <a:sx n="99" d="100"/>
          <a:sy n="99" d="100"/>
        </p:scale>
        <p:origin x="37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896029-F632-F74B-9831-B561E9D7CE7F}"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1297433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96029-F632-F74B-9831-B561E9D7CE7F}"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2474703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96029-F632-F74B-9831-B561E9D7CE7F}"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293074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M-Title">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3497264" y="3112038"/>
            <a:ext cx="4759325" cy="735013"/>
          </a:xfrm>
          <a:prstGeom prst="rect">
            <a:avLst/>
          </a:prstGeom>
        </p:spPr>
        <p:txBody>
          <a:bodyPr/>
          <a:lstStyle>
            <a:lvl1pPr marL="0" indent="0">
              <a:buNone/>
              <a:defRPr sz="4000" b="1">
                <a:solidFill>
                  <a:srgbClr val="8C2347"/>
                </a:solidFill>
              </a:defRPr>
            </a:lvl1pPr>
            <a:lvl2pPr marL="457200" indent="0">
              <a:buNone/>
              <a:defRPr sz="4000" b="1"/>
            </a:lvl2pPr>
            <a:lvl3pPr marL="914400" indent="0">
              <a:buNone/>
              <a:defRPr sz="4000" b="1"/>
            </a:lvl3pPr>
            <a:lvl4pPr marL="1371600" indent="0">
              <a:buNone/>
              <a:defRPr sz="4000" b="1"/>
            </a:lvl4pPr>
            <a:lvl5pPr marL="1828800" indent="0">
              <a:buNone/>
              <a:defRPr sz="4000" b="1"/>
            </a:lvl5pPr>
          </a:lstStyle>
          <a:p>
            <a:pPr lvl="0"/>
            <a:r>
              <a:rPr lang="en-US"/>
              <a:t>40PT TITLE HERE</a:t>
            </a:r>
            <a:endParaRPr lang="en-US" dirty="0"/>
          </a:p>
        </p:txBody>
      </p:sp>
      <p:sp>
        <p:nvSpPr>
          <p:cNvPr id="3" name="Text Placeholder 2"/>
          <p:cNvSpPr>
            <a:spLocks noGrp="1"/>
          </p:cNvSpPr>
          <p:nvPr>
            <p:ph type="body" sz="quarter" idx="10" hasCustomPrompt="1"/>
          </p:nvPr>
        </p:nvSpPr>
        <p:spPr>
          <a:xfrm>
            <a:off x="3497264" y="2731036"/>
            <a:ext cx="4759325" cy="381000"/>
          </a:xfrm>
          <a:prstGeom prst="rect">
            <a:avLst/>
          </a:prstGeom>
        </p:spPr>
        <p:txBody>
          <a:bodyPr anchor="ctr"/>
          <a:lstStyle>
            <a:lvl1pPr marL="0" indent="0">
              <a:buNone/>
              <a:defRPr sz="2000" i="1">
                <a:solidFill>
                  <a:schemeClr val="tx1">
                    <a:lumMod val="50000"/>
                    <a:lumOff val="50000"/>
                  </a:schemeClr>
                </a:solidFill>
                <a:latin typeface="Times New Roman" charset="0"/>
                <a:ea typeface="Times New Roman" charset="0"/>
                <a:cs typeface="Times New Roman" charset="0"/>
              </a:defRPr>
            </a:lvl1pPr>
            <a:lvl2pPr marL="457200" indent="0">
              <a:buNone/>
              <a:defRPr sz="2000" i="1">
                <a:solidFill>
                  <a:schemeClr val="tx1">
                    <a:lumMod val="50000"/>
                    <a:lumOff val="50000"/>
                  </a:schemeClr>
                </a:solidFill>
                <a:latin typeface="Times New Roman" charset="0"/>
                <a:ea typeface="Times New Roman" charset="0"/>
                <a:cs typeface="Times New Roman" charset="0"/>
              </a:defRPr>
            </a:lvl2pPr>
            <a:lvl3pPr marL="914400" indent="0">
              <a:buNone/>
              <a:defRPr sz="2000" i="1">
                <a:solidFill>
                  <a:schemeClr val="tx1">
                    <a:lumMod val="50000"/>
                    <a:lumOff val="50000"/>
                  </a:schemeClr>
                </a:solidFill>
                <a:latin typeface="Times New Roman" charset="0"/>
                <a:ea typeface="Times New Roman" charset="0"/>
                <a:cs typeface="Times New Roman" charset="0"/>
              </a:defRPr>
            </a:lvl3pPr>
            <a:lvl4pPr marL="1371600" indent="0">
              <a:buNone/>
              <a:defRPr sz="2000" i="1">
                <a:solidFill>
                  <a:schemeClr val="tx1">
                    <a:lumMod val="50000"/>
                    <a:lumOff val="50000"/>
                  </a:schemeClr>
                </a:solidFill>
                <a:latin typeface="Times New Roman" charset="0"/>
                <a:ea typeface="Times New Roman" charset="0"/>
                <a:cs typeface="Times New Roman" charset="0"/>
              </a:defRPr>
            </a:lvl4pPr>
            <a:lvl5pPr marL="1828800" indent="0">
              <a:buNone/>
              <a:defRPr sz="2000" i="1">
                <a:solidFill>
                  <a:schemeClr val="tx1">
                    <a:lumMod val="50000"/>
                    <a:lumOff val="50000"/>
                  </a:schemeClr>
                </a:solidFill>
                <a:latin typeface="Times New Roman" charset="0"/>
                <a:ea typeface="Times New Roman" charset="0"/>
                <a:cs typeface="Times New Roman" charset="0"/>
              </a:defRPr>
            </a:lvl5pPr>
          </a:lstStyle>
          <a:p>
            <a:pPr lvl="0"/>
            <a:r>
              <a:rPr lang="en-US" dirty="0"/>
              <a:t>20pt Headline Here</a:t>
            </a:r>
          </a:p>
        </p:txBody>
      </p:sp>
      <p:grpSp>
        <p:nvGrpSpPr>
          <p:cNvPr id="6" name="Group 5"/>
          <p:cNvGrpSpPr/>
          <p:nvPr userDrawn="1"/>
        </p:nvGrpSpPr>
        <p:grpSpPr>
          <a:xfrm>
            <a:off x="593434" y="2369595"/>
            <a:ext cx="1812162" cy="1878202"/>
            <a:chOff x="297439" y="2116926"/>
            <a:chExt cx="1826636" cy="1893204"/>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217" y="2677246"/>
              <a:ext cx="1450128" cy="1332884"/>
            </a:xfrm>
            <a:prstGeom prst="rect">
              <a:avLst/>
            </a:prstGeom>
          </p:spPr>
        </p:pic>
        <p:pic>
          <p:nvPicPr>
            <p:cNvPr id="9" name="Picture 8"/>
            <p:cNvPicPr>
              <a:picLocks noChangeAspect="1"/>
            </p:cNvPicPr>
            <p:nvPr/>
          </p:nvPicPr>
          <p:blipFill rotWithShape="1">
            <a:blip r:embed="rId3"/>
            <a:srcRect b="70785"/>
            <a:stretch/>
          </p:blipFill>
          <p:spPr>
            <a:xfrm>
              <a:off x="297439" y="2116926"/>
              <a:ext cx="1826636" cy="533646"/>
            </a:xfrm>
            <a:prstGeom prst="rect">
              <a:avLst/>
            </a:prstGeom>
          </p:spPr>
        </p:pic>
      </p:grpSp>
    </p:spTree>
    <p:extLst>
      <p:ext uri="{BB962C8B-B14F-4D97-AF65-F5344CB8AC3E}">
        <p14:creationId xmlns:p14="http://schemas.microsoft.com/office/powerpoint/2010/main" val="42129595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 Line Title (Logo LR)">
    <p:spTree>
      <p:nvGrpSpPr>
        <p:cNvPr id="1" name=""/>
        <p:cNvGrpSpPr/>
        <p:nvPr/>
      </p:nvGrpSpPr>
      <p:grpSpPr>
        <a:xfrm>
          <a:off x="0" y="0"/>
          <a:ext cx="0" cy="0"/>
          <a:chOff x="0" y="0"/>
          <a:chExt cx="0" cy="0"/>
        </a:xfrm>
      </p:grpSpPr>
      <p:cxnSp>
        <p:nvCxnSpPr>
          <p:cNvPr id="7" name="Straight Connector 6"/>
          <p:cNvCxnSpPr/>
          <p:nvPr userDrawn="1"/>
        </p:nvCxnSpPr>
        <p:spPr>
          <a:xfrm>
            <a:off x="1" y="1129976"/>
            <a:ext cx="7716981" cy="0"/>
          </a:xfrm>
          <a:prstGeom prst="line">
            <a:avLst/>
          </a:prstGeom>
          <a:ln w="12700">
            <a:solidFill>
              <a:srgbClr val="C9C9C9"/>
            </a:solidFill>
            <a:tailEnd type="oval"/>
          </a:ln>
        </p:spPr>
        <p:style>
          <a:lnRef idx="1">
            <a:schemeClr val="accent1"/>
          </a:lnRef>
          <a:fillRef idx="0">
            <a:schemeClr val="accent1"/>
          </a:fillRef>
          <a:effectRef idx="0">
            <a:schemeClr val="accent1"/>
          </a:effectRef>
          <a:fontRef idx="minor">
            <a:schemeClr val="tx1"/>
          </a:fontRef>
        </p:style>
      </p:cxnSp>
      <p:sp>
        <p:nvSpPr>
          <p:cNvPr id="8" name="Text Placeholder 22"/>
          <p:cNvSpPr>
            <a:spLocks noGrp="1"/>
          </p:cNvSpPr>
          <p:nvPr>
            <p:ph type="body" sz="quarter" idx="12" hasCustomPrompt="1"/>
          </p:nvPr>
        </p:nvSpPr>
        <p:spPr>
          <a:xfrm>
            <a:off x="525464" y="533968"/>
            <a:ext cx="6650840" cy="488537"/>
          </a:xfrm>
          <a:prstGeom prst="rect">
            <a:avLst/>
          </a:prstGeom>
        </p:spPr>
        <p:txBody>
          <a:bodyPr anchor="ctr"/>
          <a:lstStyle>
            <a:lvl1pPr marL="0" indent="0">
              <a:buNone/>
              <a:defRPr b="1">
                <a:solidFill>
                  <a:srgbClr val="8C2347"/>
                </a:solidFill>
              </a:defRPr>
            </a:lvl1pPr>
            <a:lvl2pPr marL="457200" indent="0">
              <a:buNone/>
              <a:defRPr b="1">
                <a:solidFill>
                  <a:srgbClr val="8C2347"/>
                </a:solidFill>
              </a:defRPr>
            </a:lvl2pPr>
            <a:lvl3pPr marL="914400" indent="0">
              <a:buNone/>
              <a:defRPr b="1">
                <a:solidFill>
                  <a:srgbClr val="8C2347"/>
                </a:solidFill>
              </a:defRPr>
            </a:lvl3pPr>
            <a:lvl4pPr marL="1371600" indent="0">
              <a:buNone/>
              <a:defRPr b="1">
                <a:solidFill>
                  <a:srgbClr val="8C2347"/>
                </a:solidFill>
              </a:defRPr>
            </a:lvl4pPr>
            <a:lvl5pPr marL="1828800" indent="0">
              <a:buNone/>
              <a:defRPr b="1">
                <a:solidFill>
                  <a:srgbClr val="8C2347"/>
                </a:solidFill>
              </a:defRPr>
            </a:lvl5pPr>
          </a:lstStyle>
          <a:p>
            <a:pPr lvl="0"/>
            <a:r>
              <a:rPr lang="en-US" dirty="0"/>
              <a:t>28PT TITLE HERE</a:t>
            </a:r>
          </a:p>
        </p:txBody>
      </p:sp>
    </p:spTree>
    <p:extLst>
      <p:ext uri="{BB962C8B-B14F-4D97-AF65-F5344CB8AC3E}">
        <p14:creationId xmlns:p14="http://schemas.microsoft.com/office/powerpoint/2010/main" val="1775702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lank (Logo LR)">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566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96029-F632-F74B-9831-B561E9D7CE7F}"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1402840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896029-F632-F74B-9831-B561E9D7CE7F}"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2100056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896029-F632-F74B-9831-B561E9D7CE7F}" type="datetimeFigureOut">
              <a:rPr lang="en-US" smtClean="0"/>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2245234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896029-F632-F74B-9831-B561E9D7CE7F}" type="datetimeFigureOut">
              <a:rPr lang="en-US" smtClean="0"/>
              <a:t>6/13/2025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2457465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896029-F632-F74B-9831-B561E9D7CE7F}" type="datetimeFigureOut">
              <a:rPr lang="en-US" smtClean="0"/>
              <a:t>6/13/2025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4006307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96029-F632-F74B-9831-B561E9D7CE7F}" type="datetimeFigureOut">
              <a:rPr lang="en-US" smtClean="0"/>
              <a:t>6/13/2025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260992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896029-F632-F74B-9831-B561E9D7CE7F}" type="datetimeFigureOut">
              <a:rPr lang="en-US" smtClean="0"/>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2530095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896029-F632-F74B-9831-B561E9D7CE7F}" type="datetimeFigureOut">
              <a:rPr lang="en-US" smtClean="0"/>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BC4C0-A9D7-6346-B712-C66A7AB5BEC0}" type="slidenum">
              <a:rPr lang="en-US" smtClean="0"/>
              <a:t>‹#›</a:t>
            </a:fld>
            <a:endParaRPr lang="en-US"/>
          </a:p>
        </p:txBody>
      </p:sp>
    </p:spTree>
    <p:extLst>
      <p:ext uri="{BB962C8B-B14F-4D97-AF65-F5344CB8AC3E}">
        <p14:creationId xmlns:p14="http://schemas.microsoft.com/office/powerpoint/2010/main" val="3123740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896029-F632-F74B-9831-B561E9D7CE7F}" type="datetimeFigureOut">
              <a:rPr lang="en-US" smtClean="0"/>
              <a:t>6/13/2025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7BC4C0-A9D7-6346-B712-C66A7AB5BEC0}" type="slidenum">
              <a:rPr lang="en-US" smtClean="0"/>
              <a:t>‹#›</a:t>
            </a:fld>
            <a:endParaRPr lang="en-US"/>
          </a:p>
        </p:txBody>
      </p:sp>
    </p:spTree>
    <p:extLst>
      <p:ext uri="{BB962C8B-B14F-4D97-AF65-F5344CB8AC3E}">
        <p14:creationId xmlns:p14="http://schemas.microsoft.com/office/powerpoint/2010/main" val="1008160114"/>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normAutofit fontScale="77500" lnSpcReduction="20000"/>
          </a:bodyPr>
          <a:lstStyle/>
          <a:p>
            <a:r>
              <a:rPr lang="en-US" sz="3600" dirty="0"/>
              <a:t>Neurology Clerkship Orientation 2025-26</a:t>
            </a:r>
          </a:p>
        </p:txBody>
      </p:sp>
      <p:sp>
        <p:nvSpPr>
          <p:cNvPr id="2" name="Text Placeholder 1"/>
          <p:cNvSpPr>
            <a:spLocks noGrp="1"/>
          </p:cNvSpPr>
          <p:nvPr>
            <p:ph type="body" sz="quarter" idx="10"/>
          </p:nvPr>
        </p:nvSpPr>
        <p:spPr/>
        <p:txBody>
          <a:bodyPr/>
          <a:lstStyle/>
          <a:p>
            <a:r>
              <a:rPr lang="en-US" dirty="0"/>
              <a:t>Stritch School of Medicine</a:t>
            </a:r>
          </a:p>
        </p:txBody>
      </p:sp>
    </p:spTree>
    <p:extLst>
      <p:ext uri="{BB962C8B-B14F-4D97-AF65-F5344CB8AC3E}">
        <p14:creationId xmlns:p14="http://schemas.microsoft.com/office/powerpoint/2010/main" val="1012040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34E27A-2774-4B25-9E3A-E9B35E40AECD}"/>
              </a:ext>
            </a:extLst>
          </p:cNvPr>
          <p:cNvSpPr txBox="1"/>
          <p:nvPr/>
        </p:nvSpPr>
        <p:spPr>
          <a:xfrm>
            <a:off x="1250793" y="1982505"/>
            <a:ext cx="6640151" cy="35394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600" b="1" dirty="0"/>
              <a:t>Assigned: </a:t>
            </a:r>
            <a:r>
              <a:rPr lang="en-US" sz="1600" dirty="0"/>
              <a:t>your patients</a:t>
            </a:r>
            <a:endParaRPr lang="en-US" sz="1600" b="1" dirty="0"/>
          </a:p>
          <a:p>
            <a:endParaRPr lang="en-US" sz="1600" b="1" dirty="0"/>
          </a:p>
          <a:p>
            <a:r>
              <a:rPr lang="en-US" sz="1600" b="1" dirty="0"/>
              <a:t>Not Assigned: </a:t>
            </a:r>
            <a:r>
              <a:rPr lang="en-US" sz="1600" dirty="0"/>
              <a:t>your colleague’s patients; </a:t>
            </a:r>
            <a:r>
              <a:rPr lang="en-US" sz="1600" b="1" u="sng" dirty="0"/>
              <a:t>examine</a:t>
            </a:r>
            <a:r>
              <a:rPr lang="en-US" sz="1600" b="1" dirty="0"/>
              <a:t> </a:t>
            </a:r>
            <a:r>
              <a:rPr lang="en-US" sz="1600" dirty="0"/>
              <a:t>all patients (with permission from the patient) with unique findings on their neurologic examination</a:t>
            </a:r>
          </a:p>
          <a:p>
            <a:endParaRPr lang="en-US" sz="1600" dirty="0"/>
          </a:p>
          <a:p>
            <a:r>
              <a:rPr lang="en-US" sz="1600" b="1" dirty="0"/>
              <a:t>Simulation: </a:t>
            </a:r>
            <a:r>
              <a:rPr lang="en-US" sz="1600" dirty="0"/>
              <a:t>Look up that syndrome in Study Guide 1 for the </a:t>
            </a:r>
            <a:r>
              <a:rPr lang="en-US" sz="1600" u="sng" dirty="0"/>
              <a:t>Practical Neurology DVD Review</a:t>
            </a:r>
            <a:r>
              <a:rPr lang="en-US" sz="1600" dirty="0"/>
              <a:t>, under Educational Resources on the clerkship webpage, and choose a videotaped case to see.  Mark that syndrome as a “Simulation” on the yellow card and on-line log.  </a:t>
            </a:r>
            <a:r>
              <a:rPr lang="en-US" sz="1600" u="sng" dirty="0"/>
              <a:t>Practical Neurology DVD Review</a:t>
            </a:r>
            <a:r>
              <a:rPr lang="en-US" sz="1600" dirty="0"/>
              <a:t>, a compilation by Dr. José Biller of over 100 videotaped patients, is accessible through the clerkship webpage.  Study Guide 2 for the </a:t>
            </a:r>
            <a:r>
              <a:rPr lang="en-US" sz="1600" u="sng" dirty="0"/>
              <a:t>Practical Neurology DVD Review</a:t>
            </a:r>
            <a:r>
              <a:rPr lang="en-US" sz="1600" dirty="0"/>
              <a:t> categorizes the videotaped patients according to final diagnosis (e.g., multiple sclerosis). </a:t>
            </a:r>
            <a:endParaRPr lang="en-US" sz="1600" b="1" dirty="0"/>
          </a:p>
        </p:txBody>
      </p:sp>
      <p:sp>
        <p:nvSpPr>
          <p:cNvPr id="2" name="Text Placeholder 1">
            <a:extLst>
              <a:ext uri="{FF2B5EF4-FFF2-40B4-BE49-F238E27FC236}">
                <a16:creationId xmlns:a16="http://schemas.microsoft.com/office/drawing/2014/main" id="{0EAB40BB-31D6-6DA6-31F6-0D943CA42FE3}"/>
              </a:ext>
            </a:extLst>
          </p:cNvPr>
          <p:cNvSpPr>
            <a:spLocks noGrp="1"/>
          </p:cNvSpPr>
          <p:nvPr>
            <p:ph type="body" sz="quarter" idx="12"/>
          </p:nvPr>
        </p:nvSpPr>
        <p:spPr/>
        <p:txBody>
          <a:bodyPr vert="horz" lIns="91440" tIns="45720" rIns="91440" bIns="45720" rtlCol="0" anchor="ctr">
            <a:normAutofit/>
          </a:bodyPr>
          <a:lstStyle/>
          <a:p>
            <a:r>
              <a:rPr lang="en-US" dirty="0">
                <a:ea typeface="Calibri"/>
                <a:cs typeface="Calibri"/>
              </a:rPr>
              <a:t>Patient Log</a:t>
            </a:r>
            <a:endParaRPr lang="en-US" dirty="0"/>
          </a:p>
        </p:txBody>
      </p:sp>
    </p:spTree>
    <p:extLst>
      <p:ext uri="{BB962C8B-B14F-4D97-AF65-F5344CB8AC3E}">
        <p14:creationId xmlns:p14="http://schemas.microsoft.com/office/powerpoint/2010/main" val="892238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C19E5F-23C4-4BBB-8C02-BBE15B2A3126}"/>
              </a:ext>
            </a:extLst>
          </p:cNvPr>
          <p:cNvSpPr>
            <a:spLocks noGrp="1"/>
          </p:cNvSpPr>
          <p:nvPr>
            <p:ph type="body" sz="quarter" idx="12"/>
          </p:nvPr>
        </p:nvSpPr>
        <p:spPr/>
        <p:txBody>
          <a:bodyPr/>
          <a:lstStyle/>
          <a:p>
            <a:r>
              <a:rPr lang="en-US" dirty="0"/>
              <a:t>Student Evaluations and Grading</a:t>
            </a:r>
          </a:p>
        </p:txBody>
      </p:sp>
      <p:sp>
        <p:nvSpPr>
          <p:cNvPr id="3" name="TextBox 2">
            <a:extLst>
              <a:ext uri="{FF2B5EF4-FFF2-40B4-BE49-F238E27FC236}">
                <a16:creationId xmlns:a16="http://schemas.microsoft.com/office/drawing/2014/main" id="{AA599DE0-2190-4159-A064-6D7D526D56D0}"/>
              </a:ext>
            </a:extLst>
          </p:cNvPr>
          <p:cNvSpPr txBox="1"/>
          <p:nvPr/>
        </p:nvSpPr>
        <p:spPr>
          <a:xfrm>
            <a:off x="228600" y="1380746"/>
            <a:ext cx="8522208" cy="4185761"/>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a:r>
              <a:rPr lang="en-US" sz="1400" b="1" u="sng" dirty="0"/>
              <a:t>Expectations of Neurology Clerkship Students</a:t>
            </a:r>
          </a:p>
          <a:p>
            <a:pPr marL="342900" indent="-342900">
              <a:buFont typeface="+mj-lt"/>
              <a:buAutoNum type="arabicPeriod"/>
            </a:pPr>
            <a:r>
              <a:rPr lang="en-US" sz="1400" dirty="0"/>
              <a:t>Actively participate in patient care in the hospital and outpatient clinic, maintain a log of patients and procedures, and achieve relevant clinical competencies.</a:t>
            </a:r>
            <a:r>
              <a:rPr lang="en-US" sz="1400" b="1" dirty="0"/>
              <a:t>  </a:t>
            </a:r>
            <a:r>
              <a:rPr lang="en-US" sz="1400" dirty="0"/>
              <a:t>Attend all case-based student sessions, including the Lumbar Puncture Workshop, where a simulated lumbar puncture is performed.</a:t>
            </a:r>
          </a:p>
          <a:p>
            <a:pPr marL="342900" indent="-342900">
              <a:buFont typeface="+mj-lt"/>
              <a:buAutoNum type="arabicPeriod"/>
            </a:pPr>
            <a:endParaRPr lang="en-US" sz="1400" dirty="0"/>
          </a:p>
          <a:p>
            <a:r>
              <a:rPr lang="en-US" sz="1400" dirty="0"/>
              <a:t>Exam Day is the last day of the clerkship.  Your patient care and service duties end at noon of the day before Exam Day.  </a:t>
            </a:r>
          </a:p>
          <a:p>
            <a:endParaRPr lang="en-US" sz="1400" dirty="0"/>
          </a:p>
          <a:p>
            <a:r>
              <a:rPr lang="en-US" sz="1400" dirty="0"/>
              <a:t>On Exam Day, students will take two on-line examinations: (1) a patient case vignette videotape examination, and (2) the NBME Shelf examination.  </a:t>
            </a:r>
          </a:p>
          <a:p>
            <a:endParaRPr lang="en-US" sz="1400" dirty="0"/>
          </a:p>
          <a:p>
            <a:r>
              <a:rPr lang="en-US" sz="1400" dirty="0"/>
              <a:t>The </a:t>
            </a:r>
            <a:r>
              <a:rPr lang="en-US" sz="1400" b="1" dirty="0"/>
              <a:t>patient case vignette videotape exam </a:t>
            </a:r>
            <a:r>
              <a:rPr lang="en-US" sz="1400" dirty="0"/>
              <a:t>consists of 25 on-line, multiple choice questions pertaining to 12 videotaped patients from the Practical Neurology DVD Review.  One hour is given for this test, which constitutes a standardized clinical skills exercise, testing analysis and interpretation of signs and symptoms.  Please bring your earphones for this test.  </a:t>
            </a:r>
          </a:p>
          <a:p>
            <a:endParaRPr lang="en-US" sz="1400" dirty="0"/>
          </a:p>
          <a:p>
            <a:r>
              <a:rPr lang="en-US" sz="1400" dirty="0"/>
              <a:t>The </a:t>
            </a:r>
            <a:r>
              <a:rPr lang="en-US" sz="1400" b="1" dirty="0"/>
              <a:t>NBME Shelf exam</a:t>
            </a:r>
          </a:p>
          <a:p>
            <a:endParaRPr lang="en-US" sz="1400" b="1" dirty="0"/>
          </a:p>
          <a:p>
            <a:r>
              <a:rPr lang="en-US" sz="1400" b="1" dirty="0"/>
              <a:t>The OSCE (mid clerkship) and Quiz</a:t>
            </a:r>
            <a:endParaRPr lang="en-US" sz="1400" b="1" dirty="0">
              <a:ea typeface="Calibri"/>
              <a:cs typeface="Calibri"/>
            </a:endParaRPr>
          </a:p>
        </p:txBody>
      </p:sp>
    </p:spTree>
    <p:extLst>
      <p:ext uri="{BB962C8B-B14F-4D97-AF65-F5344CB8AC3E}">
        <p14:creationId xmlns:p14="http://schemas.microsoft.com/office/powerpoint/2010/main" val="1786850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C19E5F-23C4-4BBB-8C02-BBE15B2A3126}"/>
              </a:ext>
            </a:extLst>
          </p:cNvPr>
          <p:cNvSpPr>
            <a:spLocks noGrp="1"/>
          </p:cNvSpPr>
          <p:nvPr>
            <p:ph type="body" sz="quarter" idx="12"/>
          </p:nvPr>
        </p:nvSpPr>
        <p:spPr/>
        <p:txBody>
          <a:bodyPr/>
          <a:lstStyle/>
          <a:p>
            <a:r>
              <a:rPr lang="en-US" dirty="0"/>
              <a:t>Student Evaluations and Grading</a:t>
            </a:r>
          </a:p>
        </p:txBody>
      </p:sp>
      <p:sp>
        <p:nvSpPr>
          <p:cNvPr id="3" name="TextBox 2">
            <a:extLst>
              <a:ext uri="{FF2B5EF4-FFF2-40B4-BE49-F238E27FC236}">
                <a16:creationId xmlns:a16="http://schemas.microsoft.com/office/drawing/2014/main" id="{AA599DE0-2190-4159-A064-6D7D526D56D0}"/>
              </a:ext>
            </a:extLst>
          </p:cNvPr>
          <p:cNvSpPr txBox="1"/>
          <p:nvPr/>
        </p:nvSpPr>
        <p:spPr>
          <a:xfrm>
            <a:off x="228600" y="1380746"/>
            <a:ext cx="8522208" cy="2554545"/>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r>
              <a:rPr lang="en-US" sz="1600" dirty="0"/>
              <a:t>The attending neurologist working with each student will complete his/her on-line clinical competency evaluation form, when that rotation ends (weekly at Loyola and Macneal, every 2 weeks at Hines).</a:t>
            </a:r>
          </a:p>
          <a:p>
            <a:endParaRPr lang="en-US" sz="1600" dirty="0"/>
          </a:p>
          <a:p>
            <a:r>
              <a:rPr lang="en-US" sz="1600" dirty="0"/>
              <a:t>The clerkship directors will meet with each student to review the first TWO WEEKS of evaluations in a </a:t>
            </a:r>
            <a:r>
              <a:rPr lang="en-US" sz="1600" b="1" u="sng" dirty="0"/>
              <a:t>mid-clerkship feedback session</a:t>
            </a:r>
            <a:r>
              <a:rPr lang="en-US" sz="1600" dirty="0"/>
              <a:t>.  </a:t>
            </a:r>
          </a:p>
          <a:p>
            <a:endParaRPr lang="en-US" sz="1600" dirty="0"/>
          </a:p>
          <a:p>
            <a:r>
              <a:rPr lang="en-US" sz="1600" b="1" u="sng" dirty="0"/>
              <a:t>Complete the SMART Goals sheet to review with the clerkship directors (completed by the student and a senior resident)</a:t>
            </a:r>
          </a:p>
          <a:p>
            <a:endParaRPr lang="en-US" sz="1600" b="1" u="sng" dirty="0"/>
          </a:p>
        </p:txBody>
      </p:sp>
    </p:spTree>
    <p:extLst>
      <p:ext uri="{BB962C8B-B14F-4D97-AF65-F5344CB8AC3E}">
        <p14:creationId xmlns:p14="http://schemas.microsoft.com/office/powerpoint/2010/main" val="2578484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F01CBDB-096B-4CD1-9BB0-59A925036F59}"/>
              </a:ext>
            </a:extLst>
          </p:cNvPr>
          <p:cNvSpPr>
            <a:spLocks noGrp="1"/>
          </p:cNvSpPr>
          <p:nvPr>
            <p:ph type="body" sz="quarter" idx="12"/>
          </p:nvPr>
        </p:nvSpPr>
        <p:spPr/>
        <p:txBody>
          <a:bodyPr/>
          <a:lstStyle/>
          <a:p>
            <a:r>
              <a:rPr lang="en-US" dirty="0"/>
              <a:t>Grade Calculation</a:t>
            </a:r>
          </a:p>
        </p:txBody>
      </p:sp>
      <p:sp>
        <p:nvSpPr>
          <p:cNvPr id="3" name="Rectangle 2">
            <a:extLst>
              <a:ext uri="{FF2B5EF4-FFF2-40B4-BE49-F238E27FC236}">
                <a16:creationId xmlns:a16="http://schemas.microsoft.com/office/drawing/2014/main" id="{BC519D99-7A21-4430-83D4-5EEE79A7CC4C}"/>
              </a:ext>
            </a:extLst>
          </p:cNvPr>
          <p:cNvSpPr/>
          <p:nvPr/>
        </p:nvSpPr>
        <p:spPr>
          <a:xfrm>
            <a:off x="164592" y="1325880"/>
            <a:ext cx="8796528" cy="5093702"/>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anchor="t">
            <a:spAutoFit/>
          </a:bodyPr>
          <a:lstStyle/>
          <a:p>
            <a:pPr algn="ctr"/>
            <a:r>
              <a:rPr lang="en-US" sz="1400" b="1" dirty="0"/>
              <a:t>The final Neurology Clerkship grade is calculated as follows:</a:t>
            </a:r>
          </a:p>
          <a:p>
            <a:pPr algn="ctr"/>
            <a:endParaRPr lang="en-US" sz="1400" b="1" dirty="0"/>
          </a:p>
          <a:p>
            <a:pPr algn="ctr"/>
            <a:r>
              <a:rPr lang="en-US" sz="1400" b="1" dirty="0"/>
              <a:t>40% of grade = NBME Shelf</a:t>
            </a:r>
          </a:p>
          <a:p>
            <a:pPr algn="ctr"/>
            <a:r>
              <a:rPr lang="en-US" sz="1400" b="1" dirty="0"/>
              <a:t>20% of grade = patient case vignette video exam score</a:t>
            </a:r>
          </a:p>
          <a:p>
            <a:pPr algn="ctr"/>
            <a:r>
              <a:rPr lang="en-US" sz="1400" b="1" dirty="0"/>
              <a:t>10% of grade = Quiz + case assignment + LP simulation participation</a:t>
            </a:r>
          </a:p>
          <a:p>
            <a:pPr algn="ctr"/>
            <a:r>
              <a:rPr lang="en-US" sz="1400" b="1" dirty="0"/>
              <a:t>10% of grade = OSCE</a:t>
            </a:r>
          </a:p>
          <a:p>
            <a:pPr algn="ctr"/>
            <a:r>
              <a:rPr lang="en-US" sz="1400" b="1" dirty="0"/>
              <a:t>20% of grade = 4 evaluations x 5%</a:t>
            </a:r>
            <a:endParaRPr lang="en-US" sz="1100" b="1" dirty="0"/>
          </a:p>
          <a:p>
            <a:endParaRPr lang="en-US" sz="1100" dirty="0"/>
          </a:p>
          <a:p>
            <a:r>
              <a:rPr lang="en-US" sz="1100" dirty="0"/>
              <a:t>Passing grade for NBME 66%</a:t>
            </a:r>
            <a:endParaRPr lang="en-US" sz="1100" dirty="0">
              <a:ea typeface="Calibri"/>
              <a:cs typeface="Calibri"/>
            </a:endParaRPr>
          </a:p>
          <a:p>
            <a:r>
              <a:rPr lang="en-US" sz="1100" dirty="0"/>
              <a:t>Passing grade for video exam 60%</a:t>
            </a:r>
          </a:p>
          <a:p>
            <a:endParaRPr lang="en-US" sz="1100" dirty="0"/>
          </a:p>
          <a:p>
            <a:r>
              <a:rPr lang="en-US" sz="1100" dirty="0"/>
              <a:t>Students must pass both components to pass the clerkship; a failing grade will result in remediation arranged by the Clerkship Director and Educational Deans</a:t>
            </a:r>
          </a:p>
          <a:p>
            <a:endParaRPr lang="en-US" sz="1400" dirty="0"/>
          </a:p>
          <a:p>
            <a:pPr algn="ctr"/>
            <a:r>
              <a:rPr lang="en-US" sz="1400" b="1" dirty="0"/>
              <a:t>Total final clerkship grades (ROUGHLY):</a:t>
            </a:r>
            <a:endParaRPr lang="en-US" sz="1400" b="1" dirty="0">
              <a:cs typeface="Calibri"/>
            </a:endParaRPr>
          </a:p>
          <a:p>
            <a:pPr algn="ctr"/>
            <a:endParaRPr lang="en-US" sz="1400" b="1" dirty="0"/>
          </a:p>
          <a:p>
            <a:pPr algn="ctr"/>
            <a:r>
              <a:rPr lang="en-US" sz="1400" b="1" dirty="0"/>
              <a:t>88 -100 points are Honors (H)</a:t>
            </a:r>
          </a:p>
          <a:p>
            <a:pPr algn="ctr"/>
            <a:r>
              <a:rPr lang="en-US" sz="1400" b="1" dirty="0"/>
              <a:t>84.2-88 points are High Pass (HP)</a:t>
            </a:r>
            <a:endParaRPr lang="en-US" sz="1400" b="1" dirty="0">
              <a:ea typeface="Calibri"/>
              <a:cs typeface="Calibri"/>
            </a:endParaRPr>
          </a:p>
          <a:p>
            <a:pPr algn="ctr"/>
            <a:r>
              <a:rPr lang="en-US" sz="1400" b="1" dirty="0"/>
              <a:t>60.0-84.2 points are Pass (P)</a:t>
            </a:r>
            <a:endParaRPr lang="en-US" sz="1400" b="1" dirty="0">
              <a:ea typeface="Calibri"/>
              <a:cs typeface="Calibri"/>
            </a:endParaRPr>
          </a:p>
          <a:p>
            <a:endParaRPr lang="en-US" sz="1100" b="1" dirty="0"/>
          </a:p>
          <a:p>
            <a:r>
              <a:rPr lang="en-US" sz="1100" dirty="0"/>
              <a:t>A final grade less than 60 points will be remediated at the discretion of the Clerkship Director and Educational Deans.  All grades are final and every effort has been made to give the student the benefit of rounding with grade cutoffs of 84.5 and 89.5 (HP/H) and grades and evaluation scores will not be negotiable.</a:t>
            </a:r>
          </a:p>
          <a:p>
            <a:endParaRPr lang="en-US" sz="1100" dirty="0"/>
          </a:p>
          <a:p>
            <a:r>
              <a:rPr lang="en-US" sz="1100" dirty="0"/>
              <a:t>After completing the final examinations, you have two weeks to submit an on-line evaluation of the clerkship.  A comment under “Concerns” for Professionalism in your profile will appear if you do not give this feedback.</a:t>
            </a:r>
          </a:p>
        </p:txBody>
      </p:sp>
    </p:spTree>
    <p:extLst>
      <p:ext uri="{BB962C8B-B14F-4D97-AF65-F5344CB8AC3E}">
        <p14:creationId xmlns:p14="http://schemas.microsoft.com/office/powerpoint/2010/main" val="3691915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C19E5F-23C4-4BBB-8C02-BBE15B2A3126}"/>
              </a:ext>
            </a:extLst>
          </p:cNvPr>
          <p:cNvSpPr>
            <a:spLocks noGrp="1"/>
          </p:cNvSpPr>
          <p:nvPr>
            <p:ph type="body" sz="quarter" idx="12"/>
          </p:nvPr>
        </p:nvSpPr>
        <p:spPr/>
        <p:txBody>
          <a:bodyPr/>
          <a:lstStyle/>
          <a:p>
            <a:r>
              <a:rPr lang="en-US" dirty="0"/>
              <a:t>Educational Sessions &amp; Resources</a:t>
            </a:r>
          </a:p>
        </p:txBody>
      </p:sp>
      <p:sp>
        <p:nvSpPr>
          <p:cNvPr id="3" name="TextBox 2">
            <a:extLst>
              <a:ext uri="{FF2B5EF4-FFF2-40B4-BE49-F238E27FC236}">
                <a16:creationId xmlns:a16="http://schemas.microsoft.com/office/drawing/2014/main" id="{AA599DE0-2190-4159-A064-6D7D526D56D0}"/>
              </a:ext>
            </a:extLst>
          </p:cNvPr>
          <p:cNvSpPr txBox="1"/>
          <p:nvPr/>
        </p:nvSpPr>
        <p:spPr>
          <a:xfrm>
            <a:off x="310896" y="1216154"/>
            <a:ext cx="8522208" cy="3693319"/>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marL="342900" indent="-342900">
              <a:buFont typeface="+mj-lt"/>
              <a:buAutoNum type="arabicPeriod"/>
            </a:pPr>
            <a:r>
              <a:rPr lang="en-US" sz="1300" dirty="0"/>
              <a:t>Neurology Grand Rounds (every Friday at noon, SSOM)</a:t>
            </a:r>
          </a:p>
          <a:p>
            <a:pPr marL="342900" indent="-342900">
              <a:buFont typeface="+mj-lt"/>
              <a:buAutoNum type="arabicPeriod"/>
            </a:pPr>
            <a:r>
              <a:rPr lang="en-US" sz="1300" dirty="0"/>
              <a:t>LP Workshop (Week 1, SSOM)</a:t>
            </a:r>
          </a:p>
          <a:p>
            <a:pPr marL="342900" indent="-342900">
              <a:buFont typeface="+mj-lt"/>
              <a:buAutoNum type="arabicPeriod"/>
            </a:pPr>
            <a:r>
              <a:rPr lang="en-US" sz="1300" dirty="0"/>
              <a:t>Epilepsy Conference (Mondays at noon, Rubino Library, McGuire Building – Department of Neurology)</a:t>
            </a:r>
          </a:p>
          <a:p>
            <a:pPr marL="342900" indent="-342900">
              <a:buFont typeface="+mj-lt"/>
              <a:buAutoNum type="arabicPeriod"/>
            </a:pPr>
            <a:r>
              <a:rPr lang="en-US" sz="1300" dirty="0"/>
              <a:t>Neuroradiology Conference (Thursdays at noon, Rubino Library, McGuire Building – Department of Neurology)</a:t>
            </a:r>
          </a:p>
          <a:p>
            <a:pPr marL="342900" indent="-342900">
              <a:buFont typeface="+mj-lt"/>
              <a:buAutoNum type="arabicPeriod"/>
            </a:pPr>
            <a:r>
              <a:rPr lang="en-US" sz="1300" dirty="0"/>
              <a:t>Dr. Biller: Medical Student Sessions – recorded video’s for week 1 </a:t>
            </a:r>
          </a:p>
          <a:p>
            <a:pPr marL="342900" indent="-342900">
              <a:buFont typeface="+mj-lt"/>
              <a:buAutoNum type="arabicPeriod"/>
            </a:pPr>
            <a:r>
              <a:rPr lang="en-US" sz="1300" dirty="0"/>
              <a:t>Dr. </a:t>
            </a:r>
            <a:r>
              <a:rPr lang="en-US" sz="1300" dirty="0" err="1"/>
              <a:t>Greuner</a:t>
            </a:r>
            <a:r>
              <a:rPr lang="en-US" sz="1300" dirty="0"/>
              <a:t>: Case Conference (week 2-3)</a:t>
            </a:r>
          </a:p>
          <a:p>
            <a:pPr marL="342900" indent="-342900">
              <a:buFont typeface="+mj-lt"/>
              <a:buAutoNum type="arabicPeriod"/>
            </a:pPr>
            <a:r>
              <a:rPr lang="en-US" sz="1300" dirty="0"/>
              <a:t>Dr. Gill: The Neurologic Exam (week 1) and Exam Review (week 4) </a:t>
            </a:r>
          </a:p>
          <a:p>
            <a:pPr marL="342900" indent="-342900">
              <a:buFont typeface="+mj-lt"/>
              <a:buAutoNum type="arabicPeriod"/>
            </a:pPr>
            <a:r>
              <a:rPr lang="en-US" sz="1300" dirty="0"/>
              <a:t>Dr. </a:t>
            </a:r>
            <a:r>
              <a:rPr lang="en-US" sz="1300" dirty="0" err="1"/>
              <a:t>McCoyd</a:t>
            </a:r>
            <a:r>
              <a:rPr lang="en-US" sz="1300" dirty="0"/>
              <a:t>: Neuromuscular talk (week 4)</a:t>
            </a:r>
          </a:p>
          <a:p>
            <a:pPr marL="342900" indent="-342900">
              <a:buFont typeface="+mj-lt"/>
              <a:buAutoNum type="arabicPeriod"/>
            </a:pPr>
            <a:endParaRPr lang="en-US" sz="1300" dirty="0"/>
          </a:p>
          <a:p>
            <a:r>
              <a:rPr lang="en-US" sz="1300" b="1" dirty="0"/>
              <a:t>RESOURCES (see Sakai Neurology Study Guide for complete details):</a:t>
            </a:r>
            <a:endParaRPr lang="en-US" sz="1300" dirty="0"/>
          </a:p>
          <a:p>
            <a:endParaRPr lang="en-US" sz="1300" b="1" dirty="0"/>
          </a:p>
          <a:p>
            <a:pPr marL="342900" indent="-342900">
              <a:buFont typeface="+mj-lt"/>
              <a:buAutoNum type="arabicPeriod"/>
            </a:pPr>
            <a:r>
              <a:rPr lang="en-US" sz="1300" dirty="0"/>
              <a:t>Lumen educational resources (Case Files, </a:t>
            </a:r>
            <a:r>
              <a:rPr lang="en-US" sz="1300" b="1" dirty="0"/>
              <a:t>Pretest 9e self assessments</a:t>
            </a:r>
            <a:r>
              <a:rPr lang="en-US" sz="1300" dirty="0"/>
              <a:t>, less emphasis on </a:t>
            </a:r>
            <a:r>
              <a:rPr lang="en-US" sz="1300" dirty="0" err="1"/>
              <a:t>Merchut</a:t>
            </a:r>
            <a:r>
              <a:rPr lang="en-US" sz="1300" dirty="0"/>
              <a:t> notes </a:t>
            </a:r>
            <a:r>
              <a:rPr lang="en-US" sz="1300" dirty="0" err="1"/>
              <a:t>etc</a:t>
            </a:r>
            <a:r>
              <a:rPr lang="en-US" sz="1300" dirty="0"/>
              <a:t>)</a:t>
            </a:r>
          </a:p>
          <a:p>
            <a:pPr marL="342900" indent="-342900">
              <a:buFont typeface="+mj-lt"/>
              <a:buAutoNum type="arabicPeriod"/>
            </a:pPr>
            <a:r>
              <a:rPr lang="en-US" sz="1300" b="1" dirty="0"/>
              <a:t>USMLE World Step 2 </a:t>
            </a:r>
            <a:r>
              <a:rPr lang="en-US" sz="1300" b="1" dirty="0" err="1"/>
              <a:t>Qbank</a:t>
            </a:r>
            <a:endParaRPr lang="en-US" sz="1300" b="1" dirty="0"/>
          </a:p>
          <a:p>
            <a:pPr marL="342900" indent="-342900">
              <a:buFont typeface="+mj-lt"/>
              <a:buAutoNum type="arabicPeriod"/>
            </a:pPr>
            <a:r>
              <a:rPr lang="en-US" sz="1300" b="1" dirty="0"/>
              <a:t>First Aid for Step 2</a:t>
            </a:r>
          </a:p>
          <a:p>
            <a:pPr marL="342900" indent="-342900">
              <a:buFont typeface="+mj-lt"/>
              <a:buAutoNum type="arabicPeriod"/>
            </a:pPr>
            <a:r>
              <a:rPr lang="en-US" sz="1300" b="1" dirty="0"/>
              <a:t>Neurology DVD Review*</a:t>
            </a:r>
          </a:p>
          <a:p>
            <a:pPr marL="342900" indent="-342900">
              <a:buFont typeface="+mj-lt"/>
              <a:buAutoNum type="arabicPeriod"/>
            </a:pPr>
            <a:r>
              <a:rPr lang="en-US" sz="1300" b="1" dirty="0"/>
              <a:t>Online </a:t>
            </a:r>
            <a:r>
              <a:rPr lang="en-US" sz="1300" b="1" dirty="0" err="1"/>
              <a:t>MedEd</a:t>
            </a:r>
            <a:endParaRPr lang="en-US" sz="1300" b="1" dirty="0"/>
          </a:p>
          <a:p>
            <a:pPr marL="342900" indent="-342900">
              <a:buFont typeface="+mj-lt"/>
              <a:buAutoNum type="arabicPeriod"/>
            </a:pPr>
            <a:r>
              <a:rPr lang="en-US" sz="1300" b="1" dirty="0"/>
              <a:t>SAS Study Guide</a:t>
            </a:r>
          </a:p>
          <a:p>
            <a:pPr marL="342900" indent="-342900">
              <a:buFont typeface="+mj-lt"/>
              <a:buAutoNum type="arabicPeriod"/>
            </a:pPr>
            <a:r>
              <a:rPr lang="en-US" sz="1300" dirty="0" err="1"/>
              <a:t>Radiopedia</a:t>
            </a:r>
            <a:endParaRPr lang="en-US" sz="1300" dirty="0"/>
          </a:p>
        </p:txBody>
      </p:sp>
    </p:spTree>
    <p:extLst>
      <p:ext uri="{BB962C8B-B14F-4D97-AF65-F5344CB8AC3E}">
        <p14:creationId xmlns:p14="http://schemas.microsoft.com/office/powerpoint/2010/main" val="794004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D8D1D-79CE-4205-A529-2910745200C9}"/>
              </a:ext>
            </a:extLst>
          </p:cNvPr>
          <p:cNvSpPr>
            <a:spLocks noGrp="1"/>
          </p:cNvSpPr>
          <p:nvPr>
            <p:ph type="body" sz="quarter" idx="12"/>
          </p:nvPr>
        </p:nvSpPr>
        <p:spPr/>
        <p:txBody>
          <a:bodyPr/>
          <a:lstStyle/>
          <a:p>
            <a:r>
              <a:rPr lang="en-US" dirty="0"/>
              <a:t>Leave of Absence &amp; Other Policies</a:t>
            </a:r>
          </a:p>
        </p:txBody>
      </p:sp>
      <p:sp>
        <p:nvSpPr>
          <p:cNvPr id="3" name="TextBox 2">
            <a:extLst>
              <a:ext uri="{FF2B5EF4-FFF2-40B4-BE49-F238E27FC236}">
                <a16:creationId xmlns:a16="http://schemas.microsoft.com/office/drawing/2014/main" id="{8392721F-2158-4759-819F-B82A488B689A}"/>
              </a:ext>
            </a:extLst>
          </p:cNvPr>
          <p:cNvSpPr txBox="1"/>
          <p:nvPr/>
        </p:nvSpPr>
        <p:spPr>
          <a:xfrm>
            <a:off x="118872" y="1243584"/>
            <a:ext cx="8814816" cy="418576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342900" indent="-342900">
              <a:buFont typeface="+mj-lt"/>
              <a:buAutoNum type="arabicPeriod"/>
            </a:pPr>
            <a:r>
              <a:rPr lang="en-US" sz="1400" dirty="0"/>
              <a:t>Students who are absent due to illness or an emergency should email/call the Wellness Center, Educational Coordinator and provide “return to work” documentation before returning.  A request for a planned leave of absence must be submitted one month prior to the start of the clerkship to the Clerkship Director, Educational Coordinator, and Office of Loyola-</a:t>
            </a:r>
            <a:r>
              <a:rPr lang="en-US" sz="1400" dirty="0" err="1"/>
              <a:t>Stritch</a:t>
            </a:r>
            <a:r>
              <a:rPr lang="en-US" sz="1400" dirty="0"/>
              <a:t> Student Affairs.  Requests are evaluated on an individual basis and may not all be granted.  Absent days will be made up or remediated at the discretion of the Clerkship Director.</a:t>
            </a:r>
          </a:p>
          <a:p>
            <a:pPr marL="342900" indent="-342900">
              <a:buFont typeface="+mj-lt"/>
              <a:buAutoNum type="arabicPeriod"/>
            </a:pPr>
            <a:endParaRPr lang="en-US" sz="1400" dirty="0"/>
          </a:p>
          <a:p>
            <a:pPr marL="342900" indent="-342900">
              <a:buFont typeface="+mj-lt"/>
              <a:buAutoNum type="arabicPeriod"/>
            </a:pPr>
            <a:r>
              <a:rPr lang="en-US" sz="1400" dirty="0"/>
              <a:t>The last day of the clerkship is the date of the final examinations, which cannot be changed since on-line exams are given in a secure room.  </a:t>
            </a:r>
          </a:p>
          <a:p>
            <a:pPr marL="342900" indent="-342900">
              <a:buFont typeface="+mj-lt"/>
              <a:buAutoNum type="arabicPeriod"/>
            </a:pPr>
            <a:endParaRPr lang="en-US" sz="1400" dirty="0"/>
          </a:p>
          <a:p>
            <a:pPr marL="342900" indent="-342900">
              <a:buFont typeface="+mj-lt"/>
              <a:buAutoNum type="arabicPeriod"/>
            </a:pPr>
            <a:r>
              <a:rPr lang="en-US" sz="1400" dirty="0"/>
              <a:t>Student abuse, whether physical, psychological or sexual, is never to be accepted or tolerated.  Students are asked to confidentially discuss any issues of abuse, as early as possible, with the clerkship director.</a:t>
            </a:r>
          </a:p>
          <a:p>
            <a:pPr marL="342900" indent="-342900">
              <a:buFont typeface="+mj-lt"/>
              <a:buAutoNum type="arabicPeriod"/>
            </a:pPr>
            <a:endParaRPr lang="en-US" sz="1400" dirty="0"/>
          </a:p>
          <a:p>
            <a:pPr marL="342900" indent="-342900">
              <a:buFont typeface="+mj-lt"/>
              <a:buAutoNum type="arabicPeriod"/>
            </a:pPr>
            <a:r>
              <a:rPr lang="en-US" sz="1400" dirty="0"/>
              <a:t>You are expected to be in the vicinity of the hospital until 5:00 PM each week day, and should not leave for the day if rounds are completed earlier.  New patient admissions or consultations may occur later in the afternoon.  Any “down time” should be spent on reading or using the on-line self-study resources mentioned.</a:t>
            </a:r>
          </a:p>
          <a:p>
            <a:pPr marL="342900" indent="-342900">
              <a:buFont typeface="+mj-lt"/>
              <a:buAutoNum type="arabicPeriod"/>
            </a:pPr>
            <a:endParaRPr lang="en-US" sz="1400" dirty="0"/>
          </a:p>
          <a:p>
            <a:pPr marL="342900" indent="-342900">
              <a:buFont typeface="+mj-lt"/>
              <a:buAutoNum type="arabicPeriod"/>
            </a:pPr>
            <a:r>
              <a:rPr lang="en-US" sz="1400" dirty="0"/>
              <a:t>On inpatient service weeks, students are expected to round with the team on either Saturday or Sunday, to be discussed in advance with the service residents</a:t>
            </a:r>
          </a:p>
        </p:txBody>
      </p:sp>
    </p:spTree>
    <p:extLst>
      <p:ext uri="{BB962C8B-B14F-4D97-AF65-F5344CB8AC3E}">
        <p14:creationId xmlns:p14="http://schemas.microsoft.com/office/powerpoint/2010/main" val="538054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4182444-BF93-4582-A84E-1A9A1E250AAC}"/>
              </a:ext>
            </a:extLst>
          </p:cNvPr>
          <p:cNvSpPr txBox="1"/>
          <p:nvPr/>
        </p:nvSpPr>
        <p:spPr>
          <a:xfrm>
            <a:off x="1837944" y="3167390"/>
            <a:ext cx="5330952" cy="523220"/>
          </a:xfrm>
          <a:prstGeom prst="rect">
            <a:avLst/>
          </a:prstGeom>
          <a:noFill/>
        </p:spPr>
        <p:txBody>
          <a:bodyPr wrap="square" rtlCol="0">
            <a:spAutoFit/>
          </a:bodyPr>
          <a:lstStyle/>
          <a:p>
            <a:pPr algn="ctr"/>
            <a:r>
              <a:rPr lang="en-US" sz="2800" dirty="0">
                <a:solidFill>
                  <a:srgbClr val="8D2346"/>
                </a:solidFill>
              </a:rPr>
              <a:t>Appendices</a:t>
            </a:r>
          </a:p>
        </p:txBody>
      </p:sp>
    </p:spTree>
    <p:extLst>
      <p:ext uri="{BB962C8B-B14F-4D97-AF65-F5344CB8AC3E}">
        <p14:creationId xmlns:p14="http://schemas.microsoft.com/office/powerpoint/2010/main" val="3194813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C19E5F-23C4-4BBB-8C02-BBE15B2A3126}"/>
              </a:ext>
            </a:extLst>
          </p:cNvPr>
          <p:cNvSpPr>
            <a:spLocks noGrp="1"/>
          </p:cNvSpPr>
          <p:nvPr>
            <p:ph type="body" sz="quarter" idx="12"/>
          </p:nvPr>
        </p:nvSpPr>
        <p:spPr>
          <a:xfrm>
            <a:off x="525464" y="372073"/>
            <a:ext cx="7438960" cy="488537"/>
          </a:xfrm>
        </p:spPr>
        <p:txBody>
          <a:bodyPr>
            <a:normAutofit fontScale="55000" lnSpcReduction="20000"/>
          </a:bodyPr>
          <a:lstStyle/>
          <a:p>
            <a:r>
              <a:rPr lang="en-US" dirty="0"/>
              <a:t>Appendix 1: AAN Guidelines for a Comprehensive Neurologic Examination</a:t>
            </a:r>
          </a:p>
        </p:txBody>
      </p:sp>
      <p:sp>
        <p:nvSpPr>
          <p:cNvPr id="3" name="TextBox 2">
            <a:extLst>
              <a:ext uri="{FF2B5EF4-FFF2-40B4-BE49-F238E27FC236}">
                <a16:creationId xmlns:a16="http://schemas.microsoft.com/office/drawing/2014/main" id="{AA599DE0-2190-4159-A064-6D7D526D56D0}"/>
              </a:ext>
            </a:extLst>
          </p:cNvPr>
          <p:cNvSpPr txBox="1"/>
          <p:nvPr/>
        </p:nvSpPr>
        <p:spPr>
          <a:xfrm>
            <a:off x="146304" y="1399034"/>
            <a:ext cx="8741664" cy="4438233"/>
          </a:xfrm>
          <a:prstGeom prst="rect">
            <a:avLst/>
          </a:prstGeom>
        </p:spPr>
        <p:style>
          <a:lnRef idx="2">
            <a:schemeClr val="accent2"/>
          </a:lnRef>
          <a:fillRef idx="1">
            <a:schemeClr val="lt1"/>
          </a:fillRef>
          <a:effectRef idx="0">
            <a:schemeClr val="accent2"/>
          </a:effectRef>
          <a:fontRef idx="minor">
            <a:schemeClr val="dk1"/>
          </a:fontRef>
        </p:style>
        <p:txBody>
          <a:bodyPr wrap="square" numCol="2" spcCol="457200" rtlCol="0">
            <a:spAutoFit/>
          </a:bodyPr>
          <a:lstStyle/>
          <a:p>
            <a:r>
              <a:rPr lang="en-US" sz="1100" b="1" dirty="0"/>
              <a:t>All medical students should be able to perform the following parts of the neurologic examination:</a:t>
            </a:r>
          </a:p>
          <a:p>
            <a:endParaRPr lang="en-US" sz="1100" b="1" dirty="0"/>
          </a:p>
          <a:p>
            <a:r>
              <a:rPr lang="en-US" sz="1100" b="1" u="sng" dirty="0"/>
              <a:t>A. Mental Status</a:t>
            </a:r>
          </a:p>
          <a:p>
            <a:pPr marL="685800" lvl="1" indent="-228600">
              <a:buFont typeface="+mj-lt"/>
              <a:buAutoNum type="arabicPeriod"/>
            </a:pPr>
            <a:r>
              <a:rPr lang="en-US" sz="1100" dirty="0"/>
              <a:t>Level of alertness</a:t>
            </a:r>
          </a:p>
          <a:p>
            <a:pPr marL="685800" lvl="1" indent="-228600">
              <a:buFont typeface="+mj-lt"/>
              <a:buAutoNum type="arabicPeriod"/>
            </a:pPr>
            <a:r>
              <a:rPr lang="en-US" sz="1100" dirty="0"/>
              <a:t>Language function (fluency, comprehension, repetition, and naming)</a:t>
            </a:r>
          </a:p>
          <a:p>
            <a:pPr marL="685800" lvl="1" indent="-228600">
              <a:buFont typeface="+mj-lt"/>
              <a:buAutoNum type="arabicPeriod"/>
            </a:pPr>
            <a:r>
              <a:rPr lang="en-US" sz="1100" dirty="0"/>
              <a:t>Memory (short-term and long-term)</a:t>
            </a:r>
          </a:p>
          <a:p>
            <a:pPr marL="685800" lvl="1" indent="-228600">
              <a:buFont typeface="+mj-lt"/>
              <a:buAutoNum type="arabicPeriod"/>
            </a:pPr>
            <a:r>
              <a:rPr lang="en-US" sz="1100" dirty="0"/>
              <a:t>Calculation</a:t>
            </a:r>
          </a:p>
          <a:p>
            <a:pPr marL="685800" lvl="1" indent="-228600">
              <a:buFont typeface="+mj-lt"/>
              <a:buAutoNum type="arabicPeriod"/>
            </a:pPr>
            <a:r>
              <a:rPr lang="en-US" sz="1100" dirty="0"/>
              <a:t>Visuospatial processing</a:t>
            </a:r>
          </a:p>
          <a:p>
            <a:pPr marL="685800" lvl="1" indent="-228600">
              <a:buFont typeface="+mj-lt"/>
              <a:buAutoNum type="arabicPeriod"/>
            </a:pPr>
            <a:r>
              <a:rPr lang="en-US" sz="1100" dirty="0"/>
              <a:t>Abstract reasoning</a:t>
            </a:r>
          </a:p>
          <a:p>
            <a:endParaRPr lang="en-US" sz="1100" dirty="0"/>
          </a:p>
          <a:p>
            <a:r>
              <a:rPr lang="en-US" sz="1100" b="1" u="sng" dirty="0"/>
              <a:t>B. Cranial Nerves</a:t>
            </a:r>
          </a:p>
          <a:p>
            <a:pPr marL="685800" lvl="1" indent="-228600">
              <a:buFont typeface="+mj-lt"/>
              <a:buAutoNum type="arabicPeriod"/>
            </a:pPr>
            <a:r>
              <a:rPr lang="en-US" sz="1100" dirty="0"/>
              <a:t>Vision (visual fields, visual acuity, and funduscopic examination)</a:t>
            </a:r>
          </a:p>
          <a:p>
            <a:pPr marL="685800" lvl="1" indent="-228600">
              <a:buFont typeface="+mj-lt"/>
              <a:buAutoNum type="arabicPeriod"/>
            </a:pPr>
            <a:r>
              <a:rPr lang="en-US" sz="1100" dirty="0"/>
              <a:t>Pupillary light reflex</a:t>
            </a:r>
          </a:p>
          <a:p>
            <a:pPr marL="685800" lvl="1" indent="-228600">
              <a:buFont typeface="+mj-lt"/>
              <a:buAutoNum type="arabicPeriod"/>
            </a:pPr>
            <a:r>
              <a:rPr lang="en-US" sz="1100" dirty="0"/>
              <a:t>Eye movements</a:t>
            </a:r>
          </a:p>
          <a:p>
            <a:pPr marL="685800" lvl="1" indent="-228600">
              <a:buFont typeface="+mj-lt"/>
              <a:buAutoNum type="arabicPeriod"/>
            </a:pPr>
            <a:r>
              <a:rPr lang="en-US" sz="1100" dirty="0"/>
              <a:t>Facial sensation</a:t>
            </a:r>
          </a:p>
          <a:p>
            <a:pPr marL="685800" lvl="1" indent="-228600">
              <a:buFont typeface="+mj-lt"/>
              <a:buAutoNum type="arabicPeriod"/>
            </a:pPr>
            <a:r>
              <a:rPr lang="en-US" sz="1100" dirty="0"/>
              <a:t>Facial strength (muscles of facial expression and muscles of facial expression)</a:t>
            </a:r>
          </a:p>
          <a:p>
            <a:pPr marL="685800" lvl="1" indent="-228600">
              <a:buFont typeface="+mj-lt"/>
              <a:buAutoNum type="arabicPeriod"/>
            </a:pPr>
            <a:r>
              <a:rPr lang="en-US" sz="1100" dirty="0"/>
              <a:t>Hearing</a:t>
            </a:r>
          </a:p>
          <a:p>
            <a:pPr marL="685800" lvl="1" indent="-228600">
              <a:buFont typeface="+mj-lt"/>
              <a:buAutoNum type="arabicPeriod"/>
            </a:pPr>
            <a:r>
              <a:rPr lang="en-US" sz="1100" dirty="0"/>
              <a:t>Palatal movement</a:t>
            </a:r>
          </a:p>
          <a:p>
            <a:pPr marL="685800" lvl="1" indent="-228600">
              <a:buFont typeface="+mj-lt"/>
              <a:buAutoNum type="arabicPeriod"/>
            </a:pPr>
            <a:r>
              <a:rPr lang="en-US" sz="1100" dirty="0"/>
              <a:t>Speech</a:t>
            </a:r>
          </a:p>
          <a:p>
            <a:pPr marL="685800" lvl="1" indent="-228600">
              <a:buFont typeface="+mj-lt"/>
              <a:buAutoNum type="arabicPeriod"/>
            </a:pPr>
            <a:r>
              <a:rPr lang="en-US" sz="1100" dirty="0"/>
              <a:t>Neck movements (head rotation, shoulder elevation)</a:t>
            </a:r>
          </a:p>
          <a:p>
            <a:pPr marL="685800" lvl="1" indent="-228600">
              <a:buFont typeface="+mj-lt"/>
              <a:buAutoNum type="arabicPeriod"/>
            </a:pPr>
            <a:r>
              <a:rPr lang="en-US" sz="1100" dirty="0"/>
              <a:t>Tongue movement</a:t>
            </a:r>
          </a:p>
          <a:p>
            <a:r>
              <a:rPr lang="en-US" sz="1100" b="1" u="sng" dirty="0"/>
              <a:t>C. Motor Function</a:t>
            </a:r>
          </a:p>
          <a:p>
            <a:pPr marL="685800" lvl="1" indent="-228600">
              <a:buFont typeface="+mj-lt"/>
              <a:buAutoNum type="arabicPeriod"/>
            </a:pPr>
            <a:r>
              <a:rPr lang="en-US" sz="1100" dirty="0"/>
              <a:t>Gait (casual, on toes, on heels, and tandem gait)</a:t>
            </a:r>
          </a:p>
          <a:p>
            <a:pPr marL="685800" lvl="1" indent="-228600">
              <a:buFont typeface="+mj-lt"/>
              <a:buAutoNum type="arabicPeriod"/>
            </a:pPr>
            <a:r>
              <a:rPr lang="en-US" sz="1100" dirty="0"/>
              <a:t>Coordination (fine finger movements, rapid alternating movements, finger-to-nose, and heel-to-shin)</a:t>
            </a:r>
          </a:p>
          <a:p>
            <a:pPr marL="685800" lvl="1" indent="-228600">
              <a:buFont typeface="+mj-lt"/>
              <a:buAutoNum type="arabicPeriod"/>
            </a:pPr>
            <a:r>
              <a:rPr lang="en-US" sz="1100" dirty="0"/>
              <a:t>Involuntary movements</a:t>
            </a:r>
          </a:p>
          <a:p>
            <a:pPr marL="685800" lvl="1" indent="-228600">
              <a:buFont typeface="+mj-lt"/>
              <a:buAutoNum type="arabicPeriod"/>
            </a:pPr>
            <a:r>
              <a:rPr lang="en-US" sz="1100" dirty="0"/>
              <a:t>Pronator Drift</a:t>
            </a:r>
          </a:p>
          <a:p>
            <a:pPr marL="685800" lvl="1" indent="-228600">
              <a:buFont typeface="+mj-lt"/>
              <a:buAutoNum type="arabicPeriod"/>
            </a:pPr>
            <a:r>
              <a:rPr lang="en-US" sz="1100" dirty="0"/>
              <a:t>Tone (resistance to passive manipulation)</a:t>
            </a:r>
          </a:p>
          <a:p>
            <a:pPr marL="685800" lvl="1" indent="-228600">
              <a:buFont typeface="+mj-lt"/>
              <a:buAutoNum type="arabicPeriod"/>
            </a:pPr>
            <a:r>
              <a:rPr lang="en-US" sz="1100" dirty="0"/>
              <a:t>Bulk</a:t>
            </a:r>
          </a:p>
          <a:p>
            <a:pPr marL="685800" lvl="1" indent="-228600">
              <a:buFont typeface="+mj-lt"/>
              <a:buAutoNum type="arabicPeriod"/>
            </a:pPr>
            <a:r>
              <a:rPr lang="en-US" sz="1100" dirty="0"/>
              <a:t>Strength (shoulder abduction, elbow flexion/extension, wrist flexion/extension, finger flexion/extension/abduction, hip flexion/extension, knee flexion/extension, ankle dorsiflexion/plantar flexion)</a:t>
            </a:r>
          </a:p>
          <a:p>
            <a:endParaRPr lang="en-US" sz="1100" dirty="0"/>
          </a:p>
          <a:p>
            <a:r>
              <a:rPr lang="en-US" sz="1100" b="1" u="sng" dirty="0"/>
              <a:t>D. Reflexes</a:t>
            </a:r>
          </a:p>
          <a:p>
            <a:pPr marL="685800" lvl="1" indent="-228600">
              <a:buFont typeface="+mj-lt"/>
              <a:buAutoNum type="arabicPeriod"/>
            </a:pPr>
            <a:r>
              <a:rPr lang="en-US" sz="1100" dirty="0"/>
              <a:t>Deep tendon reflexes (biceps, triceps, brachioradialis, patellar, Achilles)</a:t>
            </a:r>
          </a:p>
          <a:p>
            <a:pPr marL="685800" lvl="1" indent="-228600">
              <a:buFont typeface="+mj-lt"/>
              <a:buAutoNum type="arabicPeriod"/>
            </a:pPr>
            <a:r>
              <a:rPr lang="en-US" sz="1100" dirty="0"/>
              <a:t>Plantar responses</a:t>
            </a:r>
          </a:p>
          <a:p>
            <a:endParaRPr lang="en-US" sz="1100" dirty="0"/>
          </a:p>
          <a:p>
            <a:r>
              <a:rPr lang="en-US" sz="1100" b="1" u="sng" dirty="0"/>
              <a:t>E. Sensation</a:t>
            </a:r>
          </a:p>
          <a:p>
            <a:pPr marL="685800" lvl="1" indent="-228600">
              <a:buFont typeface="+mj-lt"/>
              <a:buAutoNum type="arabicPeriod"/>
            </a:pPr>
            <a:r>
              <a:rPr lang="en-US" sz="1100" dirty="0"/>
              <a:t>Light touch</a:t>
            </a:r>
          </a:p>
          <a:p>
            <a:pPr marL="685800" lvl="1" indent="-228600">
              <a:buFont typeface="+mj-lt"/>
              <a:buAutoNum type="arabicPeriod"/>
            </a:pPr>
            <a:r>
              <a:rPr lang="en-US" sz="1100" dirty="0"/>
              <a:t>Pain or temperature</a:t>
            </a:r>
          </a:p>
          <a:p>
            <a:pPr marL="685800" lvl="1" indent="-228600">
              <a:buFont typeface="+mj-lt"/>
              <a:buAutoNum type="arabicPeriod"/>
            </a:pPr>
            <a:r>
              <a:rPr lang="en-US" sz="1100" dirty="0"/>
              <a:t>Proprioception</a:t>
            </a:r>
          </a:p>
          <a:p>
            <a:pPr marL="685800" lvl="1" indent="-228600">
              <a:buFont typeface="+mj-lt"/>
              <a:buAutoNum type="arabicPeriod"/>
            </a:pPr>
            <a:r>
              <a:rPr lang="en-US" sz="1100" dirty="0"/>
              <a:t>Vibration</a:t>
            </a:r>
          </a:p>
        </p:txBody>
      </p:sp>
    </p:spTree>
    <p:extLst>
      <p:ext uri="{BB962C8B-B14F-4D97-AF65-F5344CB8AC3E}">
        <p14:creationId xmlns:p14="http://schemas.microsoft.com/office/powerpoint/2010/main" val="1862975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C19E5F-23C4-4BBB-8C02-BBE15B2A3126}"/>
              </a:ext>
            </a:extLst>
          </p:cNvPr>
          <p:cNvSpPr>
            <a:spLocks noGrp="1"/>
          </p:cNvSpPr>
          <p:nvPr>
            <p:ph type="body" sz="quarter" idx="12"/>
          </p:nvPr>
        </p:nvSpPr>
        <p:spPr>
          <a:xfrm>
            <a:off x="525464" y="372073"/>
            <a:ext cx="6650840" cy="488537"/>
          </a:xfrm>
        </p:spPr>
        <p:txBody>
          <a:bodyPr>
            <a:normAutofit fontScale="55000" lnSpcReduction="20000"/>
          </a:bodyPr>
          <a:lstStyle/>
          <a:p>
            <a:r>
              <a:rPr lang="en-US" dirty="0"/>
              <a:t>Appendix 2: AAN Guidelines for a Screening Neurologic Examination</a:t>
            </a:r>
          </a:p>
        </p:txBody>
      </p:sp>
      <p:sp>
        <p:nvSpPr>
          <p:cNvPr id="3" name="TextBox 2">
            <a:extLst>
              <a:ext uri="{FF2B5EF4-FFF2-40B4-BE49-F238E27FC236}">
                <a16:creationId xmlns:a16="http://schemas.microsoft.com/office/drawing/2014/main" id="{AA599DE0-2190-4159-A064-6D7D526D56D0}"/>
              </a:ext>
            </a:extLst>
          </p:cNvPr>
          <p:cNvSpPr txBox="1"/>
          <p:nvPr/>
        </p:nvSpPr>
        <p:spPr>
          <a:xfrm>
            <a:off x="301752" y="1486567"/>
            <a:ext cx="8424068" cy="3487472"/>
          </a:xfrm>
          <a:prstGeom prst="rect">
            <a:avLst/>
          </a:prstGeom>
        </p:spPr>
        <p:style>
          <a:lnRef idx="2">
            <a:schemeClr val="accent2"/>
          </a:lnRef>
          <a:fillRef idx="1">
            <a:schemeClr val="lt1"/>
          </a:fillRef>
          <a:effectRef idx="0">
            <a:schemeClr val="accent2"/>
          </a:effectRef>
          <a:fontRef idx="minor">
            <a:schemeClr val="dk1"/>
          </a:fontRef>
        </p:style>
        <p:txBody>
          <a:bodyPr wrap="square" numCol="2" spcCol="457200" rtlCol="0">
            <a:spAutoFit/>
          </a:bodyPr>
          <a:lstStyle/>
          <a:p>
            <a:r>
              <a:rPr lang="en-US" sz="1100" b="1" dirty="0"/>
              <a:t>All medical students should be able to perform a brief, screening neurologic examination that is sufficient to detect significant neurologic disease even in patients with no neurologic complaints. Although the exact format of such a screening examination may vary, it should contain at least some assessment of mental status, cranial nerves, gait, coordination, strength, reflexes, and sensation. </a:t>
            </a:r>
          </a:p>
          <a:p>
            <a:endParaRPr lang="en-US" sz="1100" b="1" dirty="0"/>
          </a:p>
          <a:p>
            <a:r>
              <a:rPr lang="en-US" sz="1100" b="1" dirty="0"/>
              <a:t>One example of a screening examination is given here.</a:t>
            </a:r>
          </a:p>
          <a:p>
            <a:endParaRPr lang="en-US" sz="1100" dirty="0"/>
          </a:p>
          <a:p>
            <a:r>
              <a:rPr lang="en-US" sz="1100" b="1" u="sng" dirty="0"/>
              <a:t>A. Mental Status </a:t>
            </a:r>
            <a:r>
              <a:rPr lang="en-US" sz="1100" dirty="0"/>
              <a:t>(level of alertness, appropriateness of responses, orientation to date and place)</a:t>
            </a:r>
          </a:p>
          <a:p>
            <a:endParaRPr lang="en-US" sz="1100" dirty="0"/>
          </a:p>
          <a:p>
            <a:r>
              <a:rPr lang="en-US" sz="1100" b="1" u="sng" dirty="0"/>
              <a:t>B. Cranial Nerves</a:t>
            </a:r>
          </a:p>
          <a:p>
            <a:pPr marL="685800" lvl="1" indent="-228600">
              <a:buFont typeface="+mj-lt"/>
              <a:buAutoNum type="arabicPeriod"/>
            </a:pPr>
            <a:r>
              <a:rPr lang="en-US" sz="1100" dirty="0"/>
              <a:t>Visual acuity</a:t>
            </a:r>
          </a:p>
          <a:p>
            <a:pPr marL="685800" lvl="1" indent="-228600">
              <a:buFont typeface="+mj-lt"/>
              <a:buAutoNum type="arabicPeriod"/>
            </a:pPr>
            <a:r>
              <a:rPr lang="en-US" sz="1100" dirty="0"/>
              <a:t>Pupillary light reflex</a:t>
            </a:r>
          </a:p>
          <a:p>
            <a:pPr marL="685800" lvl="1" indent="-228600">
              <a:buFont typeface="+mj-lt"/>
              <a:buAutoNum type="arabicPeriod"/>
            </a:pPr>
            <a:r>
              <a:rPr lang="en-US" sz="1100" dirty="0"/>
              <a:t>Eye movements</a:t>
            </a:r>
          </a:p>
          <a:p>
            <a:pPr marL="685800" lvl="1" indent="-228600">
              <a:buFont typeface="+mj-lt"/>
              <a:buAutoNum type="arabicPeriod"/>
            </a:pPr>
            <a:r>
              <a:rPr lang="en-US" sz="1100" dirty="0"/>
              <a:t>Hearing</a:t>
            </a:r>
          </a:p>
          <a:p>
            <a:pPr marL="685800" lvl="1" indent="-228600">
              <a:buFont typeface="+mj-lt"/>
              <a:buAutoNum type="arabicPeriod"/>
            </a:pPr>
            <a:r>
              <a:rPr lang="en-US" sz="1100" dirty="0"/>
              <a:t>Facial strength (smile, eye closure)</a:t>
            </a:r>
          </a:p>
          <a:p>
            <a:endParaRPr lang="en-US" sz="1100" dirty="0"/>
          </a:p>
          <a:p>
            <a:r>
              <a:rPr lang="en-US" sz="1100" b="1" u="sng" dirty="0"/>
              <a:t>C. Motor Function</a:t>
            </a:r>
          </a:p>
          <a:p>
            <a:pPr marL="685800" lvl="1" indent="-228600">
              <a:buFont typeface="+mj-lt"/>
              <a:buAutoNum type="arabicPeriod"/>
            </a:pPr>
            <a:r>
              <a:rPr lang="en-US" sz="1100" dirty="0"/>
              <a:t>Gait (casual, tandem)</a:t>
            </a:r>
          </a:p>
          <a:p>
            <a:pPr marL="685800" lvl="1" indent="-228600">
              <a:buFont typeface="+mj-lt"/>
              <a:buAutoNum type="arabicPeriod"/>
            </a:pPr>
            <a:r>
              <a:rPr lang="en-US" sz="1100" dirty="0"/>
              <a:t>Coordination (fine finger movements, finger-to-nose)</a:t>
            </a:r>
          </a:p>
          <a:p>
            <a:pPr marL="685800" lvl="1" indent="-228600">
              <a:buFont typeface="+mj-lt"/>
              <a:buAutoNum type="arabicPeriod"/>
            </a:pPr>
            <a:r>
              <a:rPr lang="en-US" sz="1100" dirty="0"/>
              <a:t>Strength (shoulder abduction, elbow extension, wrist extension, finger abduction, hip flexion, knee flexion, ankle dorsiflexion)</a:t>
            </a:r>
          </a:p>
          <a:p>
            <a:endParaRPr lang="en-US" sz="1100" dirty="0"/>
          </a:p>
          <a:p>
            <a:r>
              <a:rPr lang="en-US" sz="1100" b="1" u="sng" dirty="0"/>
              <a:t>D. Reflexes</a:t>
            </a:r>
          </a:p>
          <a:p>
            <a:pPr marL="685800" lvl="1" indent="-228600">
              <a:buFont typeface="+mj-lt"/>
              <a:buAutoNum type="arabicPeriod"/>
            </a:pPr>
            <a:r>
              <a:rPr lang="en-US" sz="1100" dirty="0"/>
              <a:t>Deep tendon reflexes (biceps, patellar, Achilles)</a:t>
            </a:r>
          </a:p>
          <a:p>
            <a:pPr marL="685800" lvl="1" indent="-228600">
              <a:buFont typeface="+mj-lt"/>
              <a:buAutoNum type="arabicPeriod"/>
            </a:pPr>
            <a:r>
              <a:rPr lang="en-US" sz="1100" dirty="0"/>
              <a:t>Plantar responses</a:t>
            </a:r>
          </a:p>
          <a:p>
            <a:pPr marL="685800" lvl="1" indent="-228600">
              <a:buFont typeface="+mj-lt"/>
              <a:buAutoNum type="arabicPeriod"/>
            </a:pPr>
            <a:endParaRPr lang="en-US" sz="1100" dirty="0"/>
          </a:p>
          <a:p>
            <a:r>
              <a:rPr lang="en-US" sz="1100" b="1" u="sng" dirty="0"/>
              <a:t>E. Sensation</a:t>
            </a:r>
            <a:r>
              <a:rPr lang="en-US" sz="1100" b="1" dirty="0"/>
              <a:t> </a:t>
            </a:r>
            <a:r>
              <a:rPr lang="en-US" sz="1100" dirty="0"/>
              <a:t>(one modality at toes – can be light touch, pain/temperature, or proprioception)</a:t>
            </a:r>
          </a:p>
          <a:p>
            <a:endParaRPr lang="en-US" sz="1100" dirty="0"/>
          </a:p>
          <a:p>
            <a:endParaRPr lang="en-US" sz="1100" dirty="0"/>
          </a:p>
          <a:p>
            <a:r>
              <a:rPr lang="en-US" sz="1100" dirty="0"/>
              <a:t>Note: If there is reason to suspect neurologic disease based on the patient’s history or the results of any components of the screening examination, a more complete neurologic examination may be necessary.</a:t>
            </a:r>
          </a:p>
        </p:txBody>
      </p:sp>
    </p:spTree>
    <p:extLst>
      <p:ext uri="{BB962C8B-B14F-4D97-AF65-F5344CB8AC3E}">
        <p14:creationId xmlns:p14="http://schemas.microsoft.com/office/powerpoint/2010/main" val="3923866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C19E5F-23C4-4BBB-8C02-BBE15B2A3126}"/>
              </a:ext>
            </a:extLst>
          </p:cNvPr>
          <p:cNvSpPr>
            <a:spLocks noGrp="1"/>
          </p:cNvSpPr>
          <p:nvPr>
            <p:ph type="body" sz="quarter" idx="12"/>
          </p:nvPr>
        </p:nvSpPr>
        <p:spPr>
          <a:xfrm>
            <a:off x="128016" y="372073"/>
            <a:ext cx="8869680" cy="488537"/>
          </a:xfrm>
        </p:spPr>
        <p:txBody>
          <a:bodyPr>
            <a:normAutofit fontScale="62500" lnSpcReduction="20000"/>
          </a:bodyPr>
          <a:lstStyle/>
          <a:p>
            <a:r>
              <a:rPr lang="en-US" sz="2600" dirty="0"/>
              <a:t>Appendix 3: AAN Guidelines for the Neurologic Examination in Patients with Altered Level of Consciousness</a:t>
            </a:r>
          </a:p>
        </p:txBody>
      </p:sp>
      <p:sp>
        <p:nvSpPr>
          <p:cNvPr id="3" name="TextBox 2">
            <a:extLst>
              <a:ext uri="{FF2B5EF4-FFF2-40B4-BE49-F238E27FC236}">
                <a16:creationId xmlns:a16="http://schemas.microsoft.com/office/drawing/2014/main" id="{AA599DE0-2190-4159-A064-6D7D526D56D0}"/>
              </a:ext>
            </a:extLst>
          </p:cNvPr>
          <p:cNvSpPr txBox="1"/>
          <p:nvPr/>
        </p:nvSpPr>
        <p:spPr>
          <a:xfrm>
            <a:off x="1202436" y="1440849"/>
            <a:ext cx="6739128" cy="4247317"/>
          </a:xfrm>
          <a:prstGeom prst="rect">
            <a:avLst/>
          </a:prstGeom>
        </p:spPr>
        <p:style>
          <a:lnRef idx="2">
            <a:schemeClr val="accent2"/>
          </a:lnRef>
          <a:fillRef idx="1">
            <a:schemeClr val="lt1"/>
          </a:fillRef>
          <a:effectRef idx="0">
            <a:schemeClr val="accent2"/>
          </a:effectRef>
          <a:fontRef idx="minor">
            <a:schemeClr val="dk1"/>
          </a:fontRef>
        </p:style>
        <p:txBody>
          <a:bodyPr wrap="square" numCol="2" spcCol="457200" rtlCol="0">
            <a:spAutoFit/>
          </a:bodyPr>
          <a:lstStyle/>
          <a:p>
            <a:r>
              <a:rPr lang="en-US" sz="1400" b="1" u="sng" dirty="0"/>
              <a:t>A. Mental Status</a:t>
            </a:r>
          </a:p>
          <a:p>
            <a:pPr marL="342900" indent="-342900">
              <a:buFont typeface="+mj-lt"/>
              <a:buAutoNum type="arabicPeriod"/>
            </a:pPr>
            <a:r>
              <a:rPr lang="en-US" sz="1400" dirty="0"/>
              <a:t>Level of arousal</a:t>
            </a:r>
          </a:p>
          <a:p>
            <a:pPr marL="342900" indent="-342900">
              <a:buFont typeface="+mj-lt"/>
              <a:buAutoNum type="arabicPeriod"/>
            </a:pPr>
            <a:r>
              <a:rPr lang="en-US" sz="1400" dirty="0"/>
              <a:t>Response to auditory stimuli (including voice)</a:t>
            </a:r>
          </a:p>
          <a:p>
            <a:pPr marL="342900" indent="-342900">
              <a:buFont typeface="+mj-lt"/>
              <a:buAutoNum type="arabicPeriod"/>
            </a:pPr>
            <a:r>
              <a:rPr lang="en-US" sz="1400" dirty="0"/>
              <a:t>Response to visual stimuli</a:t>
            </a:r>
          </a:p>
          <a:p>
            <a:pPr marL="342900" indent="-342900">
              <a:buFont typeface="+mj-lt"/>
              <a:buAutoNum type="arabicPeriod"/>
            </a:pPr>
            <a:r>
              <a:rPr lang="en-US" sz="1400" dirty="0"/>
              <a:t>Response to noxious stimuli (applied centrally and to each limb individually)</a:t>
            </a:r>
          </a:p>
          <a:p>
            <a:endParaRPr lang="en-US" sz="1400" dirty="0"/>
          </a:p>
          <a:p>
            <a:r>
              <a:rPr lang="en-US" sz="1400" b="1" u="sng" dirty="0"/>
              <a:t>B. Cranial Nerves</a:t>
            </a:r>
          </a:p>
          <a:p>
            <a:pPr marL="342900" indent="-342900">
              <a:buFont typeface="+mj-lt"/>
              <a:buAutoNum type="arabicPeriod"/>
            </a:pPr>
            <a:r>
              <a:rPr lang="en-US" sz="1400" dirty="0"/>
              <a:t>Response to visual threat</a:t>
            </a:r>
          </a:p>
          <a:p>
            <a:pPr marL="342900" indent="-342900">
              <a:buFont typeface="+mj-lt"/>
              <a:buAutoNum type="arabicPeriod"/>
            </a:pPr>
            <a:r>
              <a:rPr lang="en-US" sz="1400" dirty="0"/>
              <a:t>Pupillary light reflex</a:t>
            </a:r>
          </a:p>
          <a:p>
            <a:pPr marL="342900" indent="-342900">
              <a:buFont typeface="+mj-lt"/>
              <a:buAutoNum type="arabicPeriod"/>
            </a:pPr>
            <a:r>
              <a:rPr lang="en-US" sz="1400" dirty="0"/>
              <a:t>Oculocephalic (doll’s eyes) reflex</a:t>
            </a:r>
          </a:p>
          <a:p>
            <a:pPr marL="342900" indent="-342900">
              <a:buFont typeface="+mj-lt"/>
              <a:buAutoNum type="arabicPeriod"/>
            </a:pPr>
            <a:r>
              <a:rPr lang="en-US" sz="1400" dirty="0" err="1"/>
              <a:t>Vestibulo</a:t>
            </a:r>
            <a:r>
              <a:rPr lang="en-US" sz="1400" dirty="0"/>
              <a:t>-ocular (cold caloric) reflex</a:t>
            </a:r>
          </a:p>
          <a:p>
            <a:pPr marL="342900" indent="-342900">
              <a:buFont typeface="+mj-lt"/>
              <a:buAutoNum type="arabicPeriod"/>
            </a:pPr>
            <a:r>
              <a:rPr lang="en-US" sz="1400" dirty="0"/>
              <a:t>Corneal reflex</a:t>
            </a:r>
          </a:p>
          <a:p>
            <a:pPr marL="342900" indent="-342900">
              <a:buFont typeface="+mj-lt"/>
              <a:buAutoNum type="arabicPeriod"/>
            </a:pPr>
            <a:r>
              <a:rPr lang="en-US" sz="1400" dirty="0"/>
              <a:t>Gag reflex</a:t>
            </a:r>
          </a:p>
          <a:p>
            <a:endParaRPr lang="en-US" sz="1400" b="1" u="sng" dirty="0"/>
          </a:p>
          <a:p>
            <a:endParaRPr lang="en-US" sz="1400" b="1" u="sng" dirty="0"/>
          </a:p>
          <a:p>
            <a:endParaRPr lang="en-US" sz="1400" b="1" u="sng" dirty="0"/>
          </a:p>
          <a:p>
            <a:r>
              <a:rPr lang="en-US" sz="1400" b="1" u="sng" dirty="0"/>
              <a:t>C. Motor Function</a:t>
            </a:r>
          </a:p>
          <a:p>
            <a:pPr marL="342900" indent="-342900">
              <a:buFont typeface="+mj-lt"/>
              <a:buAutoNum type="arabicPeriod"/>
            </a:pPr>
            <a:r>
              <a:rPr lang="en-US" sz="1400" dirty="0"/>
              <a:t>Voluntary movements</a:t>
            </a:r>
          </a:p>
          <a:p>
            <a:pPr marL="342900" indent="-342900">
              <a:buFont typeface="+mj-lt"/>
              <a:buAutoNum type="arabicPeriod"/>
            </a:pPr>
            <a:r>
              <a:rPr lang="en-US" sz="1400" dirty="0"/>
              <a:t>Reflex withdrawal</a:t>
            </a:r>
          </a:p>
          <a:p>
            <a:pPr marL="342900" indent="-342900">
              <a:buFont typeface="+mj-lt"/>
              <a:buAutoNum type="arabicPeriod"/>
            </a:pPr>
            <a:r>
              <a:rPr lang="en-US" sz="1400" dirty="0"/>
              <a:t>Spontaneous, involuntary movements</a:t>
            </a:r>
          </a:p>
          <a:p>
            <a:pPr marL="342900" indent="-342900">
              <a:buFont typeface="+mj-lt"/>
              <a:buAutoNum type="arabicPeriod"/>
            </a:pPr>
            <a:r>
              <a:rPr lang="en-US" sz="1400" dirty="0"/>
              <a:t>Tone (resistance to passive manipulation)</a:t>
            </a:r>
          </a:p>
          <a:p>
            <a:endParaRPr lang="en-US" sz="1400" b="1" u="sng" dirty="0"/>
          </a:p>
          <a:p>
            <a:r>
              <a:rPr lang="en-US" sz="1400" b="1" u="sng" dirty="0"/>
              <a:t>D. Reflexes</a:t>
            </a:r>
          </a:p>
          <a:p>
            <a:pPr marL="342900" indent="-342900">
              <a:buFont typeface="+mj-lt"/>
              <a:buAutoNum type="arabicPeriod"/>
            </a:pPr>
            <a:r>
              <a:rPr lang="en-US" sz="1400" dirty="0"/>
              <a:t>Deep tendon reflexes</a:t>
            </a:r>
          </a:p>
          <a:p>
            <a:pPr marL="342900" indent="-342900">
              <a:buFont typeface="+mj-lt"/>
              <a:buAutoNum type="arabicPeriod"/>
            </a:pPr>
            <a:r>
              <a:rPr lang="en-US" sz="1400" dirty="0"/>
              <a:t>Plantar responses</a:t>
            </a:r>
          </a:p>
          <a:p>
            <a:endParaRPr lang="en-US" sz="1400" dirty="0"/>
          </a:p>
          <a:p>
            <a:r>
              <a:rPr lang="en-US" sz="1400" b="1" u="sng" dirty="0"/>
              <a:t>E. Sensation </a:t>
            </a:r>
            <a:r>
              <a:rPr lang="en-US" sz="1400" dirty="0"/>
              <a:t>(to noxious stimuli)</a:t>
            </a:r>
          </a:p>
        </p:txBody>
      </p:sp>
    </p:spTree>
    <p:extLst>
      <p:ext uri="{BB962C8B-B14F-4D97-AF65-F5344CB8AC3E}">
        <p14:creationId xmlns:p14="http://schemas.microsoft.com/office/powerpoint/2010/main" val="3361596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7534105-4608-4A89-B274-BAB41B3668DA}"/>
              </a:ext>
            </a:extLst>
          </p:cNvPr>
          <p:cNvSpPr>
            <a:spLocks noGrp="1"/>
          </p:cNvSpPr>
          <p:nvPr>
            <p:ph type="body" sz="quarter" idx="12"/>
          </p:nvPr>
        </p:nvSpPr>
        <p:spPr/>
        <p:txBody>
          <a:bodyPr/>
          <a:lstStyle/>
          <a:p>
            <a:r>
              <a:rPr lang="en-US" dirty="0"/>
              <a:t>Clerkship Contacts</a:t>
            </a:r>
          </a:p>
        </p:txBody>
      </p:sp>
      <p:sp>
        <p:nvSpPr>
          <p:cNvPr id="3" name="TextBox 2">
            <a:extLst>
              <a:ext uri="{FF2B5EF4-FFF2-40B4-BE49-F238E27FC236}">
                <a16:creationId xmlns:a16="http://schemas.microsoft.com/office/drawing/2014/main" id="{48915288-394D-4CBA-9448-A12091E62697}"/>
              </a:ext>
            </a:extLst>
          </p:cNvPr>
          <p:cNvSpPr txBox="1"/>
          <p:nvPr/>
        </p:nvSpPr>
        <p:spPr>
          <a:xfrm>
            <a:off x="2696303" y="1284006"/>
            <a:ext cx="3197350" cy="1708160"/>
          </a:xfrm>
          <a:prstGeom prst="rect">
            <a:avLst/>
          </a:prstGeom>
          <a:solidFill>
            <a:schemeClr val="accent1"/>
          </a:solidFill>
          <a:ln>
            <a:noFill/>
          </a:ln>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1500" b="1" dirty="0"/>
              <a:t>Clerkship Director:</a:t>
            </a:r>
          </a:p>
          <a:p>
            <a:pPr algn="ctr"/>
            <a:endParaRPr lang="en-US" sz="1500" dirty="0"/>
          </a:p>
          <a:p>
            <a:pPr algn="ctr"/>
            <a:r>
              <a:rPr lang="en-US" sz="1500" dirty="0"/>
              <a:t>Rick Gill, MD</a:t>
            </a:r>
          </a:p>
          <a:p>
            <a:pPr algn="ctr"/>
            <a:r>
              <a:rPr lang="en-US" sz="1500" dirty="0"/>
              <a:t>Department of Neurology, Room 2717 McGuire Building</a:t>
            </a:r>
          </a:p>
          <a:p>
            <a:pPr algn="ctr"/>
            <a:endParaRPr lang="en-US" sz="1500" dirty="0"/>
          </a:p>
          <a:p>
            <a:pPr algn="ctr"/>
            <a:r>
              <a:rPr lang="en-US" sz="1500" dirty="0"/>
              <a:t>rick.gill@lumc.edu</a:t>
            </a:r>
          </a:p>
        </p:txBody>
      </p:sp>
      <p:sp>
        <p:nvSpPr>
          <p:cNvPr id="6" name="TextBox 5">
            <a:extLst>
              <a:ext uri="{FF2B5EF4-FFF2-40B4-BE49-F238E27FC236}">
                <a16:creationId xmlns:a16="http://schemas.microsoft.com/office/drawing/2014/main" id="{2DD7272A-0646-4534-A3AF-2631A41E92DD}"/>
              </a:ext>
            </a:extLst>
          </p:cNvPr>
          <p:cNvSpPr txBox="1"/>
          <p:nvPr/>
        </p:nvSpPr>
        <p:spPr>
          <a:xfrm>
            <a:off x="2862072" y="3131297"/>
            <a:ext cx="2871216" cy="1708160"/>
          </a:xfrm>
          <a:prstGeom prst="rect">
            <a:avLst/>
          </a:prstGeom>
          <a:solidFill>
            <a:schemeClr val="accent2"/>
          </a:solidFill>
          <a:ln>
            <a:noFill/>
          </a:ln>
          <a:effectLst/>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1500" b="1" dirty="0"/>
              <a:t>Educational Coordinator:</a:t>
            </a:r>
          </a:p>
          <a:p>
            <a:pPr algn="ctr"/>
            <a:endParaRPr lang="en-US" sz="1500" dirty="0"/>
          </a:p>
          <a:p>
            <a:pPr algn="ctr"/>
            <a:r>
              <a:rPr lang="en-US" sz="1500" dirty="0"/>
              <a:t>Maureen Flaherty</a:t>
            </a:r>
          </a:p>
          <a:p>
            <a:pPr algn="ctr"/>
            <a:r>
              <a:rPr lang="en-US" sz="1500" dirty="0"/>
              <a:t>Room 300 SSOM</a:t>
            </a:r>
          </a:p>
          <a:p>
            <a:pPr algn="ctr"/>
            <a:endParaRPr lang="en-US" sz="1500" dirty="0"/>
          </a:p>
          <a:p>
            <a:pPr algn="ctr"/>
            <a:r>
              <a:rPr lang="en-US" sz="1500" dirty="0"/>
              <a:t>mflaherty@luc.edu</a:t>
            </a:r>
          </a:p>
          <a:p>
            <a:pPr algn="ctr"/>
            <a:r>
              <a:rPr lang="en-US" sz="1500" dirty="0"/>
              <a:t>65319</a:t>
            </a:r>
          </a:p>
        </p:txBody>
      </p:sp>
      <p:sp>
        <p:nvSpPr>
          <p:cNvPr id="7" name="TextBox 6">
            <a:extLst>
              <a:ext uri="{FF2B5EF4-FFF2-40B4-BE49-F238E27FC236}">
                <a16:creationId xmlns:a16="http://schemas.microsoft.com/office/drawing/2014/main" id="{B1276487-AD01-4387-A052-E5F92D130A00}"/>
              </a:ext>
            </a:extLst>
          </p:cNvPr>
          <p:cNvSpPr txBox="1"/>
          <p:nvPr/>
        </p:nvSpPr>
        <p:spPr>
          <a:xfrm>
            <a:off x="1638305" y="4981417"/>
            <a:ext cx="2659377" cy="1246495"/>
          </a:xfrm>
          <a:prstGeom prst="rect">
            <a:avLst/>
          </a:prstGeom>
          <a:solidFill>
            <a:schemeClr val="accent3"/>
          </a:solidFill>
          <a:ln>
            <a:noFill/>
          </a:ln>
          <a:effectLst/>
        </p:spPr>
        <p:style>
          <a:lnRef idx="0">
            <a:scrgbClr r="0" g="0" b="0"/>
          </a:lnRef>
          <a:fillRef idx="0">
            <a:scrgbClr r="0" g="0" b="0"/>
          </a:fillRef>
          <a:effectRef idx="0">
            <a:scrgbClr r="0" g="0" b="0"/>
          </a:effectRef>
          <a:fontRef idx="minor">
            <a:schemeClr val="lt1"/>
          </a:fontRef>
        </p:style>
        <p:txBody>
          <a:bodyPr wrap="square" lIns="91440" tIns="45720" rIns="91440" bIns="45720" rtlCol="0" anchor="t">
            <a:spAutoFit/>
          </a:bodyPr>
          <a:lstStyle/>
          <a:p>
            <a:pPr algn="ctr"/>
            <a:r>
              <a:rPr lang="en-US" sz="1500" b="1" dirty="0"/>
              <a:t>Student Coordinator, Hines VA:</a:t>
            </a:r>
          </a:p>
          <a:p>
            <a:pPr algn="ctr"/>
            <a:endParaRPr lang="en-US" sz="1500" dirty="0"/>
          </a:p>
          <a:p>
            <a:pPr algn="ctr"/>
            <a:r>
              <a:rPr lang="en-US" sz="1500" dirty="0"/>
              <a:t>Sharita Jennings</a:t>
            </a:r>
          </a:p>
          <a:p>
            <a:pPr algn="ctr"/>
            <a:r>
              <a:rPr lang="en-US" sz="1500" dirty="0"/>
              <a:t>Sharita.Jennings@va.gov</a:t>
            </a:r>
            <a:endParaRPr lang="en-US" sz="1500" dirty="0">
              <a:ea typeface="Calibri"/>
              <a:cs typeface="Calibri"/>
            </a:endParaRPr>
          </a:p>
        </p:txBody>
      </p:sp>
      <p:sp>
        <p:nvSpPr>
          <p:cNvPr id="8" name="TextBox 7">
            <a:extLst>
              <a:ext uri="{FF2B5EF4-FFF2-40B4-BE49-F238E27FC236}">
                <a16:creationId xmlns:a16="http://schemas.microsoft.com/office/drawing/2014/main" id="{F973A6F9-263B-4BA6-BDB8-E6349A3A3F62}"/>
              </a:ext>
            </a:extLst>
          </p:cNvPr>
          <p:cNvSpPr txBox="1"/>
          <p:nvPr/>
        </p:nvSpPr>
        <p:spPr>
          <a:xfrm>
            <a:off x="4399288" y="4980004"/>
            <a:ext cx="2659377" cy="1246495"/>
          </a:xfrm>
          <a:prstGeom prst="rect">
            <a:avLst/>
          </a:prstGeom>
          <a:solidFill>
            <a:schemeClr val="accent3"/>
          </a:solidFill>
          <a:ln>
            <a:noFill/>
          </a:ln>
          <a:effectLst/>
        </p:spPr>
        <p:style>
          <a:lnRef idx="0">
            <a:scrgbClr r="0" g="0" b="0"/>
          </a:lnRef>
          <a:fillRef idx="0">
            <a:scrgbClr r="0" g="0" b="0"/>
          </a:fillRef>
          <a:effectRef idx="0">
            <a:scrgbClr r="0" g="0" b="0"/>
          </a:effectRef>
          <a:fontRef idx="minor">
            <a:schemeClr val="lt1"/>
          </a:fontRef>
        </p:style>
        <p:txBody>
          <a:bodyPr wrap="square" lIns="91440" tIns="45720" rIns="91440" bIns="45720" rtlCol="0" anchor="t">
            <a:spAutoFit/>
          </a:bodyPr>
          <a:lstStyle/>
          <a:p>
            <a:pPr algn="ctr"/>
            <a:r>
              <a:rPr lang="en-US" sz="1500" b="1" dirty="0"/>
              <a:t>Student Coordinator, MacNeal:</a:t>
            </a:r>
          </a:p>
          <a:p>
            <a:pPr algn="ctr"/>
            <a:endParaRPr lang="en-US" sz="1500" dirty="0"/>
          </a:p>
          <a:p>
            <a:pPr algn="ctr"/>
            <a:r>
              <a:rPr lang="en-US" sz="1500" dirty="0"/>
              <a:t>Adriana Ortiz</a:t>
            </a:r>
          </a:p>
          <a:p>
            <a:pPr algn="ctr"/>
            <a:r>
              <a:rPr lang="en-US" sz="1500" dirty="0"/>
              <a:t>Adriana.Ortiz@luhs.org</a:t>
            </a:r>
            <a:endParaRPr lang="en-US" sz="1500" dirty="0">
              <a:ea typeface="Calibri"/>
              <a:cs typeface="Calibri"/>
            </a:endParaRPr>
          </a:p>
        </p:txBody>
      </p:sp>
    </p:spTree>
    <p:extLst>
      <p:ext uri="{BB962C8B-B14F-4D97-AF65-F5344CB8AC3E}">
        <p14:creationId xmlns:p14="http://schemas.microsoft.com/office/powerpoint/2010/main" val="756350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E1E0D4E-1FDD-42CA-A7A4-8ABC7D861B6F}"/>
              </a:ext>
            </a:extLst>
          </p:cNvPr>
          <p:cNvSpPr>
            <a:spLocks noGrp="1"/>
          </p:cNvSpPr>
          <p:nvPr>
            <p:ph type="body" sz="quarter" idx="12"/>
          </p:nvPr>
        </p:nvSpPr>
        <p:spPr/>
        <p:txBody>
          <a:bodyPr/>
          <a:lstStyle/>
          <a:p>
            <a:r>
              <a:rPr lang="en-US" dirty="0"/>
              <a:t>Orientation</a:t>
            </a:r>
          </a:p>
        </p:txBody>
      </p:sp>
      <p:sp>
        <p:nvSpPr>
          <p:cNvPr id="3" name="TextBox 2">
            <a:extLst>
              <a:ext uri="{FF2B5EF4-FFF2-40B4-BE49-F238E27FC236}">
                <a16:creationId xmlns:a16="http://schemas.microsoft.com/office/drawing/2014/main" id="{E5D2017E-3D48-46C5-B57B-BD89EB37EA99}"/>
              </a:ext>
            </a:extLst>
          </p:cNvPr>
          <p:cNvSpPr txBox="1"/>
          <p:nvPr/>
        </p:nvSpPr>
        <p:spPr>
          <a:xfrm>
            <a:off x="525464" y="1609344"/>
            <a:ext cx="8106472" cy="1477328"/>
          </a:xfrm>
          <a:prstGeom prst="rect">
            <a:avLst/>
          </a:prstGeom>
          <a:noFill/>
        </p:spPr>
        <p:txBody>
          <a:bodyPr wrap="square" rtlCol="0">
            <a:spAutoFit/>
          </a:bodyPr>
          <a:lstStyle/>
          <a:p>
            <a:pPr marL="285750" indent="-285750">
              <a:buFont typeface="Arial" panose="020B0604020202020204" pitchFamily="34" charset="0"/>
              <a:buChar char="•"/>
            </a:pPr>
            <a:r>
              <a:rPr lang="en-US" dirty="0"/>
              <a:t>All the information discussed here is available on the Neurology Clerkship Sakai, including some educational resources</a:t>
            </a:r>
          </a:p>
          <a:p>
            <a:endParaRPr lang="en-US" dirty="0"/>
          </a:p>
          <a:p>
            <a:pPr marL="285750" indent="-285750">
              <a:buFont typeface="Arial" panose="020B0604020202020204" pitchFamily="34" charset="0"/>
              <a:buChar char="•"/>
            </a:pPr>
            <a:r>
              <a:rPr lang="en-US" dirty="0"/>
              <a:t>Report to your first assignment,  whether outpatient clinic or an inpatient service, according to your schedule</a:t>
            </a:r>
          </a:p>
        </p:txBody>
      </p:sp>
    </p:spTree>
    <p:extLst>
      <p:ext uri="{BB962C8B-B14F-4D97-AF65-F5344CB8AC3E}">
        <p14:creationId xmlns:p14="http://schemas.microsoft.com/office/powerpoint/2010/main" val="3031484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D36071-2A74-49D5-9DA2-46E5DAD92EB5}"/>
              </a:ext>
            </a:extLst>
          </p:cNvPr>
          <p:cNvSpPr>
            <a:spLocks noGrp="1"/>
          </p:cNvSpPr>
          <p:nvPr>
            <p:ph type="body" sz="quarter" idx="12"/>
          </p:nvPr>
        </p:nvSpPr>
        <p:spPr/>
        <p:txBody>
          <a:bodyPr/>
          <a:lstStyle/>
          <a:p>
            <a:r>
              <a:rPr lang="en-US" dirty="0"/>
              <a:t>Clerkship Objectives</a:t>
            </a:r>
          </a:p>
        </p:txBody>
      </p:sp>
      <p:sp>
        <p:nvSpPr>
          <p:cNvPr id="3" name="TextBox 2">
            <a:extLst>
              <a:ext uri="{FF2B5EF4-FFF2-40B4-BE49-F238E27FC236}">
                <a16:creationId xmlns:a16="http://schemas.microsoft.com/office/drawing/2014/main" id="{484F55DD-0F4D-483B-841A-B4EA04E93D73}"/>
              </a:ext>
            </a:extLst>
          </p:cNvPr>
          <p:cNvSpPr txBox="1"/>
          <p:nvPr/>
        </p:nvSpPr>
        <p:spPr>
          <a:xfrm>
            <a:off x="525464" y="1325880"/>
            <a:ext cx="8207056" cy="7848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1500" dirty="0"/>
              <a:t>All learning objectives are listed in the clerkship webpage, and all exam questions are directly linked to these objectives.  Thus, the learning objectives are a framework or guide in studying for the clerkship exams.</a:t>
            </a:r>
          </a:p>
        </p:txBody>
      </p:sp>
      <p:sp>
        <p:nvSpPr>
          <p:cNvPr id="4" name="TextBox 3">
            <a:extLst>
              <a:ext uri="{FF2B5EF4-FFF2-40B4-BE49-F238E27FC236}">
                <a16:creationId xmlns:a16="http://schemas.microsoft.com/office/drawing/2014/main" id="{A0F03484-08BC-48A5-BEBD-6DFEDA1E2FEC}"/>
              </a:ext>
            </a:extLst>
          </p:cNvPr>
          <p:cNvSpPr txBox="1"/>
          <p:nvPr/>
        </p:nvSpPr>
        <p:spPr>
          <a:xfrm>
            <a:off x="2064100" y="2286000"/>
            <a:ext cx="5129784" cy="369331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dirty="0"/>
              <a:t>It is expected that you will encounter at least one inpatient or outpatient with each of these clinical diagnoses or syndromes during this clerkship:</a:t>
            </a:r>
          </a:p>
          <a:p>
            <a:r>
              <a:rPr lang="en-US" dirty="0"/>
              <a:t>	</a:t>
            </a:r>
          </a:p>
          <a:p>
            <a:r>
              <a:rPr lang="en-US" dirty="0"/>
              <a:t>	</a:t>
            </a:r>
            <a:r>
              <a:rPr lang="en-US" b="1" dirty="0"/>
              <a:t>Dizziness/Abnormal Gait or Balance</a:t>
            </a:r>
          </a:p>
          <a:p>
            <a:r>
              <a:rPr lang="en-US" b="1" dirty="0"/>
              <a:t>	Focal Weakness or Numbness</a:t>
            </a:r>
          </a:p>
          <a:p>
            <a:r>
              <a:rPr lang="en-US" b="1" dirty="0"/>
              <a:t>	Headache or Regional Pain</a:t>
            </a:r>
          </a:p>
          <a:p>
            <a:r>
              <a:rPr lang="en-US" b="1" dirty="0"/>
              <a:t>	Impaired Consciousness</a:t>
            </a:r>
          </a:p>
          <a:p>
            <a:r>
              <a:rPr lang="en-US" b="1" dirty="0"/>
              <a:t>	Seizure or Abnormal Movements</a:t>
            </a:r>
          </a:p>
          <a:p>
            <a:r>
              <a:rPr lang="en-US" b="1" dirty="0"/>
              <a:t>	Visual Changes</a:t>
            </a:r>
          </a:p>
          <a:p>
            <a:r>
              <a:rPr lang="en-US" b="1" dirty="0"/>
              <a:t>	Dementia/Memory/Cognitive Loss</a:t>
            </a:r>
          </a:p>
          <a:p>
            <a:r>
              <a:rPr lang="en-US" b="1" dirty="0"/>
              <a:t>	Delirium/Acute Mental Status Change</a:t>
            </a:r>
          </a:p>
          <a:p>
            <a:endParaRPr lang="en-US" dirty="0"/>
          </a:p>
        </p:txBody>
      </p:sp>
    </p:spTree>
    <p:extLst>
      <p:ext uri="{BB962C8B-B14F-4D97-AF65-F5344CB8AC3E}">
        <p14:creationId xmlns:p14="http://schemas.microsoft.com/office/powerpoint/2010/main" val="3416119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D36071-2A74-49D5-9DA2-46E5DAD92EB5}"/>
              </a:ext>
            </a:extLst>
          </p:cNvPr>
          <p:cNvSpPr>
            <a:spLocks noGrp="1"/>
          </p:cNvSpPr>
          <p:nvPr>
            <p:ph type="body" sz="quarter" idx="12"/>
          </p:nvPr>
        </p:nvSpPr>
        <p:spPr/>
        <p:txBody>
          <a:bodyPr/>
          <a:lstStyle/>
          <a:p>
            <a:r>
              <a:rPr lang="en-US" dirty="0"/>
              <a:t>Clerkship Structure</a:t>
            </a:r>
          </a:p>
        </p:txBody>
      </p:sp>
      <p:sp>
        <p:nvSpPr>
          <p:cNvPr id="3" name="TextBox 2">
            <a:extLst>
              <a:ext uri="{FF2B5EF4-FFF2-40B4-BE49-F238E27FC236}">
                <a16:creationId xmlns:a16="http://schemas.microsoft.com/office/drawing/2014/main" id="{484F55DD-0F4D-483B-841A-B4EA04E93D73}"/>
              </a:ext>
            </a:extLst>
          </p:cNvPr>
          <p:cNvSpPr txBox="1"/>
          <p:nvPr/>
        </p:nvSpPr>
        <p:spPr>
          <a:xfrm>
            <a:off x="1030828" y="1527048"/>
            <a:ext cx="3159568" cy="4493538"/>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spAutoFit/>
          </a:bodyPr>
          <a:lstStyle/>
          <a:p>
            <a:pPr algn="ctr"/>
            <a:r>
              <a:rPr lang="en-US" sz="1500" b="1" dirty="0"/>
              <a:t>Loyola</a:t>
            </a:r>
          </a:p>
          <a:p>
            <a:pPr algn="ctr"/>
            <a:endParaRPr lang="en-US" sz="1500" b="1" dirty="0"/>
          </a:p>
          <a:p>
            <a:r>
              <a:rPr lang="en-US" sz="1600" dirty="0"/>
              <a:t>One week on each of the following:</a:t>
            </a:r>
          </a:p>
          <a:p>
            <a:endParaRPr lang="en-US" sz="1600" dirty="0"/>
          </a:p>
          <a:p>
            <a:pPr marL="285750" indent="-285750">
              <a:buFont typeface="Arial" panose="020B0604020202020204" pitchFamily="34" charset="0"/>
              <a:buChar char="•"/>
            </a:pPr>
            <a:r>
              <a:rPr lang="en-US" sz="1600" dirty="0"/>
              <a:t>Inpatient Vascular Neurology (admissions and consults)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Inpatient General Neurology (admissions and consults on non-stroke patients)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Outpatient Clinic </a:t>
            </a:r>
            <a:r>
              <a:rPr lang="en-US" sz="1600" u="sng" dirty="0"/>
              <a:t>or</a:t>
            </a:r>
            <a:r>
              <a:rPr lang="en-US" sz="1600" dirty="0"/>
              <a:t> Pediatric Neurology (inpatient and clinic)</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Neurocritical Care (Neurosciences ICU)</a:t>
            </a:r>
            <a:endParaRPr lang="en-US" sz="1600" dirty="0">
              <a:ea typeface="Calibri"/>
              <a:cs typeface="Calibri"/>
            </a:endParaRPr>
          </a:p>
        </p:txBody>
      </p:sp>
      <p:sp>
        <p:nvSpPr>
          <p:cNvPr id="4" name="TextBox 3">
            <a:extLst>
              <a:ext uri="{FF2B5EF4-FFF2-40B4-BE49-F238E27FC236}">
                <a16:creationId xmlns:a16="http://schemas.microsoft.com/office/drawing/2014/main" id="{A0F03484-08BC-48A5-BEBD-6DFEDA1E2FEC}"/>
              </a:ext>
            </a:extLst>
          </p:cNvPr>
          <p:cNvSpPr txBox="1"/>
          <p:nvPr/>
        </p:nvSpPr>
        <p:spPr>
          <a:xfrm>
            <a:off x="4572000" y="1527048"/>
            <a:ext cx="3266852" cy="230832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1600" b="1" dirty="0"/>
              <a:t>Hines VA</a:t>
            </a:r>
          </a:p>
          <a:p>
            <a:pPr algn="ctr"/>
            <a:endParaRPr lang="en-US" sz="1600" b="1" dirty="0"/>
          </a:p>
          <a:p>
            <a:r>
              <a:rPr lang="en-US" sz="1600" dirty="0"/>
              <a:t>Two weeks on each of the following:</a:t>
            </a:r>
          </a:p>
          <a:p>
            <a:endParaRPr lang="en-US" sz="1600" dirty="0"/>
          </a:p>
          <a:p>
            <a:pPr marL="285750" indent="-285750">
              <a:buFont typeface="Arial" panose="020B0604020202020204" pitchFamily="34" charset="0"/>
              <a:buChar char="•"/>
            </a:pPr>
            <a:r>
              <a:rPr lang="en-US" sz="1600" dirty="0"/>
              <a:t>Inpatient Ward/Consult Service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Outpatient Clinic/Clinical Neurophysiology Lab</a:t>
            </a:r>
          </a:p>
        </p:txBody>
      </p:sp>
      <p:sp>
        <p:nvSpPr>
          <p:cNvPr id="6" name="TextBox 5">
            <a:extLst>
              <a:ext uri="{FF2B5EF4-FFF2-40B4-BE49-F238E27FC236}">
                <a16:creationId xmlns:a16="http://schemas.microsoft.com/office/drawing/2014/main" id="{E4A34148-9A43-48E4-8A76-1859F43CF3B6}"/>
              </a:ext>
            </a:extLst>
          </p:cNvPr>
          <p:cNvSpPr txBox="1"/>
          <p:nvPr/>
        </p:nvSpPr>
        <p:spPr>
          <a:xfrm>
            <a:off x="4572000" y="3712264"/>
            <a:ext cx="3266852" cy="2062103"/>
          </a:xfrm>
          <a:prstGeom prst="rect">
            <a:avLst/>
          </a:prstGeom>
        </p:spPr>
        <p:style>
          <a:lnRef idx="2">
            <a:schemeClr val="accent3"/>
          </a:lnRef>
          <a:fillRef idx="1">
            <a:schemeClr val="lt1"/>
          </a:fillRef>
          <a:effectRef idx="0">
            <a:schemeClr val="accent3"/>
          </a:effectRef>
          <a:fontRef idx="minor">
            <a:schemeClr val="dk1"/>
          </a:fontRef>
        </p:style>
        <p:txBody>
          <a:bodyPr wrap="square" lIns="91440" tIns="45720" rIns="91440" bIns="45720" rtlCol="0" anchor="t">
            <a:spAutoFit/>
          </a:bodyPr>
          <a:lstStyle/>
          <a:p>
            <a:pPr algn="ctr"/>
            <a:r>
              <a:rPr lang="en-US" sz="1600" b="1" dirty="0"/>
              <a:t>Macneal Hospital</a:t>
            </a:r>
          </a:p>
          <a:p>
            <a:pPr algn="ctr"/>
            <a:endParaRPr lang="en-US" sz="1600" b="1" dirty="0"/>
          </a:p>
          <a:p>
            <a:r>
              <a:rPr lang="en-US" sz="1600" dirty="0"/>
              <a:t>Two weeks on the following:</a:t>
            </a:r>
          </a:p>
          <a:p>
            <a:endParaRPr lang="en-US" sz="1600" dirty="0"/>
          </a:p>
          <a:p>
            <a:pPr marL="285750" indent="-285750">
              <a:buFont typeface="Arial" panose="020B0604020202020204" pitchFamily="34" charset="0"/>
              <a:buChar char="•"/>
            </a:pPr>
            <a:r>
              <a:rPr lang="en-US" sz="1600" dirty="0"/>
              <a:t>Inpatient Ward/Consult Service (attending only service)</a:t>
            </a:r>
            <a:endParaRPr lang="en-US" sz="1600" dirty="0">
              <a:ea typeface="Calibri"/>
              <a:cs typeface="Calibri"/>
            </a:endParaRP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Two additional weeks at LUMC</a:t>
            </a:r>
          </a:p>
        </p:txBody>
      </p:sp>
    </p:spTree>
    <p:extLst>
      <p:ext uri="{BB962C8B-B14F-4D97-AF65-F5344CB8AC3E}">
        <p14:creationId xmlns:p14="http://schemas.microsoft.com/office/powerpoint/2010/main" val="356067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FBC4F9C-E3B8-47DB-B33D-CA6940D46E1E}"/>
              </a:ext>
            </a:extLst>
          </p:cNvPr>
          <p:cNvSpPr>
            <a:spLocks noGrp="1"/>
          </p:cNvSpPr>
          <p:nvPr>
            <p:ph type="body" sz="quarter" idx="12"/>
          </p:nvPr>
        </p:nvSpPr>
        <p:spPr>
          <a:xfrm>
            <a:off x="525464" y="289699"/>
            <a:ext cx="6650840" cy="488537"/>
          </a:xfrm>
        </p:spPr>
        <p:txBody>
          <a:bodyPr>
            <a:normAutofit fontScale="85000" lnSpcReduction="10000"/>
          </a:bodyPr>
          <a:lstStyle/>
          <a:p>
            <a:r>
              <a:rPr lang="en-US" dirty="0"/>
              <a:t>Objectives &amp; Clinical Patient Care Goals (AAN)</a:t>
            </a:r>
          </a:p>
        </p:txBody>
      </p:sp>
      <p:sp>
        <p:nvSpPr>
          <p:cNvPr id="3" name="TextBox 2">
            <a:extLst>
              <a:ext uri="{FF2B5EF4-FFF2-40B4-BE49-F238E27FC236}">
                <a16:creationId xmlns:a16="http://schemas.microsoft.com/office/drawing/2014/main" id="{F8039DBD-073F-4A64-8003-FBBAAC1CD442}"/>
              </a:ext>
            </a:extLst>
          </p:cNvPr>
          <p:cNvSpPr txBox="1"/>
          <p:nvPr/>
        </p:nvSpPr>
        <p:spPr>
          <a:xfrm>
            <a:off x="2613741" y="2450592"/>
            <a:ext cx="3916521" cy="3785652"/>
          </a:xfrm>
          <a:prstGeom prst="rect">
            <a:avLst/>
          </a:prstGeom>
        </p:spPr>
        <p:style>
          <a:lnRef idx="2">
            <a:schemeClr val="accent3"/>
          </a:lnRef>
          <a:fillRef idx="1">
            <a:schemeClr val="lt1"/>
          </a:fillRef>
          <a:effectRef idx="0">
            <a:schemeClr val="accent3"/>
          </a:effectRef>
          <a:fontRef idx="minor">
            <a:schemeClr val="dk1"/>
          </a:fontRef>
        </p:style>
        <p:txBody>
          <a:bodyPr wrap="none" rtlCol="0">
            <a:spAutoFit/>
          </a:bodyPr>
          <a:lstStyle/>
          <a:p>
            <a:pPr algn="ctr"/>
            <a:r>
              <a:rPr lang="en-US" sz="1600" dirty="0"/>
              <a:t>Medical knowledge</a:t>
            </a:r>
          </a:p>
          <a:p>
            <a:pPr algn="ctr"/>
            <a:endParaRPr lang="en-US" sz="1600" dirty="0"/>
          </a:p>
          <a:p>
            <a:pPr algn="ctr"/>
            <a:r>
              <a:rPr lang="en-US" sz="1600" dirty="0"/>
              <a:t>Patient care</a:t>
            </a:r>
          </a:p>
          <a:p>
            <a:pPr algn="ctr"/>
            <a:endParaRPr lang="en-US" sz="1600" dirty="0"/>
          </a:p>
          <a:p>
            <a:pPr algn="ctr"/>
            <a:r>
              <a:rPr lang="en-US" sz="1600" dirty="0"/>
              <a:t>Interpersonal and Communication Skills</a:t>
            </a:r>
          </a:p>
          <a:p>
            <a:pPr algn="ctr"/>
            <a:endParaRPr lang="en-US" sz="1600" dirty="0"/>
          </a:p>
          <a:p>
            <a:pPr algn="ctr"/>
            <a:r>
              <a:rPr lang="en-US" sz="1600" dirty="0"/>
              <a:t>Practice Based Learning and Improvement</a:t>
            </a:r>
          </a:p>
          <a:p>
            <a:pPr algn="ctr"/>
            <a:endParaRPr lang="en-US" sz="1600" dirty="0"/>
          </a:p>
          <a:p>
            <a:pPr algn="ctr"/>
            <a:r>
              <a:rPr lang="en-US" sz="1600" dirty="0"/>
              <a:t>Professionalism</a:t>
            </a:r>
          </a:p>
          <a:p>
            <a:pPr algn="ctr"/>
            <a:endParaRPr lang="en-US" sz="1600" dirty="0"/>
          </a:p>
          <a:p>
            <a:pPr algn="ctr"/>
            <a:r>
              <a:rPr lang="en-US" sz="1600" dirty="0"/>
              <a:t>Systems Based Practice</a:t>
            </a:r>
          </a:p>
          <a:p>
            <a:pPr algn="ctr"/>
            <a:endParaRPr lang="en-US" sz="1600" dirty="0"/>
          </a:p>
          <a:p>
            <a:pPr algn="ctr"/>
            <a:r>
              <a:rPr lang="en-US" sz="1600" dirty="0"/>
              <a:t>Inter-professional Collaboration</a:t>
            </a:r>
          </a:p>
          <a:p>
            <a:pPr algn="ctr"/>
            <a:endParaRPr lang="en-US" sz="1600" dirty="0"/>
          </a:p>
          <a:p>
            <a:pPr algn="ctr"/>
            <a:r>
              <a:rPr lang="en-US" sz="1600" dirty="0"/>
              <a:t>Personal and Professional Development</a:t>
            </a:r>
          </a:p>
        </p:txBody>
      </p:sp>
      <p:sp>
        <p:nvSpPr>
          <p:cNvPr id="4" name="TextBox 3">
            <a:extLst>
              <a:ext uri="{FF2B5EF4-FFF2-40B4-BE49-F238E27FC236}">
                <a16:creationId xmlns:a16="http://schemas.microsoft.com/office/drawing/2014/main" id="{73BD4ECE-5B96-4649-A49B-A70BC4D936AD}"/>
              </a:ext>
            </a:extLst>
          </p:cNvPr>
          <p:cNvSpPr txBox="1"/>
          <p:nvPr/>
        </p:nvSpPr>
        <p:spPr>
          <a:xfrm>
            <a:off x="1775195" y="1340757"/>
            <a:ext cx="5593608" cy="107721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1600" b="1" dirty="0"/>
              <a:t>Goal: </a:t>
            </a:r>
            <a:r>
              <a:rPr lang="en-US" sz="1600" dirty="0"/>
              <a:t>To teach the principles and skills underlying the recognition and management of the neurologic diseases a general medical practitioner is most likely to encounter in practice.</a:t>
            </a:r>
          </a:p>
        </p:txBody>
      </p:sp>
    </p:spTree>
    <p:extLst>
      <p:ext uri="{BB962C8B-B14F-4D97-AF65-F5344CB8AC3E}">
        <p14:creationId xmlns:p14="http://schemas.microsoft.com/office/powerpoint/2010/main" val="464669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9F52AB-E70E-4EE0-84BE-85F9CB6DCB75}"/>
              </a:ext>
            </a:extLst>
          </p:cNvPr>
          <p:cNvSpPr>
            <a:spLocks noGrp="1"/>
          </p:cNvSpPr>
          <p:nvPr>
            <p:ph type="body" sz="quarter" idx="12"/>
          </p:nvPr>
        </p:nvSpPr>
        <p:spPr/>
        <p:txBody>
          <a:bodyPr/>
          <a:lstStyle/>
          <a:p>
            <a:r>
              <a:rPr lang="en-US" dirty="0"/>
              <a:t>Clinical Patient Care Objectives</a:t>
            </a:r>
          </a:p>
        </p:txBody>
      </p:sp>
      <p:sp>
        <p:nvSpPr>
          <p:cNvPr id="3" name="TextBox 2">
            <a:extLst>
              <a:ext uri="{FF2B5EF4-FFF2-40B4-BE49-F238E27FC236}">
                <a16:creationId xmlns:a16="http://schemas.microsoft.com/office/drawing/2014/main" id="{E9955D30-0F9B-4471-A563-572476A1DEA0}"/>
              </a:ext>
            </a:extLst>
          </p:cNvPr>
          <p:cNvSpPr txBox="1"/>
          <p:nvPr/>
        </p:nvSpPr>
        <p:spPr>
          <a:xfrm>
            <a:off x="891540" y="1380746"/>
            <a:ext cx="7360920" cy="452431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b="1" dirty="0"/>
              <a:t>To teach or reinforce the following PROCEDURAL SKILLS:</a:t>
            </a:r>
          </a:p>
          <a:p>
            <a:endParaRPr lang="en-US" dirty="0"/>
          </a:p>
          <a:p>
            <a:pPr marL="342900" indent="-342900">
              <a:buAutoNum type="alphaLcPeriod"/>
            </a:pPr>
            <a:r>
              <a:rPr lang="en-US" dirty="0"/>
              <a:t>the ability to obtain a complete and reliable history</a:t>
            </a:r>
          </a:p>
          <a:p>
            <a:pPr marL="342900" indent="-342900">
              <a:buAutoNum type="alphaLcPeriod"/>
            </a:pPr>
            <a:endParaRPr lang="en-US" dirty="0"/>
          </a:p>
          <a:p>
            <a:pPr marL="342900" indent="-342900">
              <a:buAutoNum type="alphaLcPeriod"/>
            </a:pPr>
            <a:r>
              <a:rPr lang="en-US" dirty="0"/>
              <a:t>the ability to perform a focused and reliable neurologic examination </a:t>
            </a:r>
          </a:p>
          <a:p>
            <a:pPr marL="342900" indent="-342900">
              <a:buAutoNum type="alphaLcPeriod"/>
            </a:pPr>
            <a:endParaRPr lang="en-US" dirty="0"/>
          </a:p>
          <a:p>
            <a:pPr marL="342900" indent="-342900">
              <a:buAutoNum type="alphaLcPeriod"/>
            </a:pPr>
            <a:r>
              <a:rPr lang="en-US" dirty="0"/>
              <a:t>the ability to examine patients with altered level of consciousness or abnormal mental status</a:t>
            </a:r>
          </a:p>
          <a:p>
            <a:pPr marL="342900" indent="-342900">
              <a:buAutoNum type="alphaLcPeriod"/>
            </a:pPr>
            <a:endParaRPr lang="en-US" dirty="0"/>
          </a:p>
          <a:p>
            <a:pPr marL="342900" indent="-342900">
              <a:buAutoNum type="alphaLcPeriod"/>
            </a:pPr>
            <a:r>
              <a:rPr lang="en-US" dirty="0"/>
              <a:t>the ability to deliver a clear, concise, and thorough oral presentation of a patient’s history and examination</a:t>
            </a:r>
          </a:p>
          <a:p>
            <a:pPr marL="342900" indent="-342900">
              <a:buAutoNum type="alphaLcPeriod"/>
            </a:pPr>
            <a:endParaRPr lang="en-US" dirty="0"/>
          </a:p>
          <a:p>
            <a:pPr marL="342900" indent="-342900">
              <a:buAutoNum type="alphaLcPeriod"/>
            </a:pPr>
            <a:r>
              <a:rPr lang="en-US" dirty="0"/>
              <a:t>the ability to prepare a clear, concise, and thorough written presentation of a patient’s history and examination</a:t>
            </a:r>
          </a:p>
          <a:p>
            <a:pPr marL="342900" indent="-342900">
              <a:buAutoNum type="alphaLcPeriod"/>
            </a:pPr>
            <a:endParaRPr lang="en-US" dirty="0"/>
          </a:p>
          <a:p>
            <a:pPr marL="342900" indent="-342900">
              <a:buAutoNum type="alphaLcPeriod"/>
            </a:pPr>
            <a:r>
              <a:rPr lang="en-US" dirty="0"/>
              <a:t>[Ideally] the ability to perform a lumbar puncture</a:t>
            </a:r>
          </a:p>
        </p:txBody>
      </p:sp>
    </p:spTree>
    <p:extLst>
      <p:ext uri="{BB962C8B-B14F-4D97-AF65-F5344CB8AC3E}">
        <p14:creationId xmlns:p14="http://schemas.microsoft.com/office/powerpoint/2010/main" val="2678205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9F52AB-E70E-4EE0-84BE-85F9CB6DCB75}"/>
              </a:ext>
            </a:extLst>
          </p:cNvPr>
          <p:cNvSpPr>
            <a:spLocks noGrp="1"/>
          </p:cNvSpPr>
          <p:nvPr>
            <p:ph type="body" sz="quarter" idx="12"/>
          </p:nvPr>
        </p:nvSpPr>
        <p:spPr/>
        <p:txBody>
          <a:bodyPr/>
          <a:lstStyle/>
          <a:p>
            <a:r>
              <a:rPr lang="en-US" dirty="0"/>
              <a:t>Clinical Patient Care Objectives</a:t>
            </a:r>
          </a:p>
        </p:txBody>
      </p:sp>
      <p:sp>
        <p:nvSpPr>
          <p:cNvPr id="3" name="TextBox 2">
            <a:extLst>
              <a:ext uri="{FF2B5EF4-FFF2-40B4-BE49-F238E27FC236}">
                <a16:creationId xmlns:a16="http://schemas.microsoft.com/office/drawing/2014/main" id="{E9955D30-0F9B-4471-A563-572476A1DEA0}"/>
              </a:ext>
            </a:extLst>
          </p:cNvPr>
          <p:cNvSpPr txBox="1"/>
          <p:nvPr/>
        </p:nvSpPr>
        <p:spPr>
          <a:xfrm>
            <a:off x="87783" y="1161288"/>
            <a:ext cx="8690458" cy="509370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300" b="1" dirty="0"/>
              <a:t>To teach or reinforce the following ANALYTICAL SKILLS:</a:t>
            </a:r>
          </a:p>
          <a:p>
            <a:endParaRPr lang="en-US" sz="1300" b="1" dirty="0"/>
          </a:p>
          <a:p>
            <a:pPr marL="342900" indent="-342900">
              <a:buAutoNum type="alphaLcPeriod"/>
            </a:pPr>
            <a:r>
              <a:rPr lang="en-US" sz="1300" dirty="0"/>
              <a:t>the ability to recognize symptoms that may signify neurologic disease (including disturbances of consciousness, cognition, language, vision, hearing, equilibrium, motor function, somatic sensation, and autonomic function)</a:t>
            </a:r>
          </a:p>
          <a:p>
            <a:pPr marL="342900" indent="-342900">
              <a:buAutoNum type="alphaLcPeriod"/>
            </a:pPr>
            <a:endParaRPr lang="en-US" sz="1300" dirty="0"/>
          </a:p>
          <a:p>
            <a:pPr marL="342900" indent="-342900">
              <a:buAutoNum type="alphaLcPeriod"/>
            </a:pPr>
            <a:r>
              <a:rPr lang="en-US" sz="1300" dirty="0"/>
              <a:t>the ability to distinguish normal from abnormal findings on a neurologic examination</a:t>
            </a:r>
          </a:p>
          <a:p>
            <a:pPr marL="342900" indent="-342900">
              <a:buAutoNum type="alphaLcPeriod"/>
            </a:pPr>
            <a:endParaRPr lang="en-US" sz="1300" dirty="0"/>
          </a:p>
          <a:p>
            <a:pPr marL="342900" indent="-342900">
              <a:buAutoNum type="alphaLcPeriod"/>
            </a:pPr>
            <a:r>
              <a:rPr lang="en-US" sz="1300" dirty="0"/>
              <a:t>the ability to localize the likely site or sites in the nervous system where a lesion could produce a patient’s symptoms and signs</a:t>
            </a:r>
          </a:p>
          <a:p>
            <a:pPr marL="342900" indent="-342900">
              <a:buAutoNum type="alphaLcPeriod"/>
            </a:pPr>
            <a:endParaRPr lang="en-US" sz="1300" dirty="0"/>
          </a:p>
          <a:p>
            <a:pPr marL="342900" indent="-342900">
              <a:buAutoNum type="alphaLcPeriod"/>
            </a:pPr>
            <a:r>
              <a:rPr lang="en-US" sz="1300" dirty="0"/>
              <a:t>the ability to formulate a differential diagnosis based on lesion localization, time course, and relevant historical and demographic features</a:t>
            </a:r>
          </a:p>
          <a:p>
            <a:pPr marL="342900" indent="-342900">
              <a:buAutoNum type="alphaLcPeriod"/>
            </a:pPr>
            <a:endParaRPr lang="en-US" sz="1300" dirty="0"/>
          </a:p>
          <a:p>
            <a:pPr marL="342900" indent="-342900">
              <a:buAutoNum type="alphaLcPeriod"/>
            </a:pPr>
            <a:r>
              <a:rPr lang="en-US" sz="1300" dirty="0"/>
              <a:t>an awareness of the use and interpretation of common tests used in diagnosing neurologic disease</a:t>
            </a:r>
          </a:p>
          <a:p>
            <a:pPr marL="342900" indent="-342900">
              <a:buAutoNum type="alphaLcPeriod"/>
            </a:pPr>
            <a:endParaRPr lang="en-US" sz="1300" dirty="0"/>
          </a:p>
          <a:p>
            <a:pPr marL="342900" indent="-342900">
              <a:buAutoNum type="alphaLcPeriod"/>
            </a:pPr>
            <a:r>
              <a:rPr lang="en-US" sz="1300" dirty="0"/>
              <a:t>an awareness of the principles underlying a systematic approach to the management of common neurologic diseases (including the recognition and management of situations that are potential emergencies)</a:t>
            </a:r>
          </a:p>
          <a:p>
            <a:pPr marL="342900" indent="-342900">
              <a:buAutoNum type="alphaLcPeriod"/>
            </a:pPr>
            <a:endParaRPr lang="en-US" sz="1300" dirty="0"/>
          </a:p>
          <a:p>
            <a:pPr marL="342900" indent="-342900">
              <a:buAutoNum type="alphaLcPeriod"/>
            </a:pPr>
            <a:r>
              <a:rPr lang="en-US" sz="1300" dirty="0"/>
              <a:t>an awareness of situations in which it is appropriate to request neurologic consultation</a:t>
            </a:r>
          </a:p>
          <a:p>
            <a:pPr marL="342900" indent="-342900">
              <a:buAutoNum type="alphaLcPeriod"/>
            </a:pPr>
            <a:endParaRPr lang="en-US" sz="1300" dirty="0"/>
          </a:p>
          <a:p>
            <a:pPr marL="342900" indent="-342900">
              <a:buAutoNum type="alphaLcPeriod"/>
            </a:pPr>
            <a:r>
              <a:rPr lang="en-US" sz="1300" dirty="0"/>
              <a:t>the ability to review and interpret the medical literature (including electronic databases) pertinent to specific issues of patient care</a:t>
            </a:r>
          </a:p>
          <a:p>
            <a:pPr marL="342900" indent="-342900">
              <a:buAutoNum type="alphaLcPeriod"/>
            </a:pPr>
            <a:endParaRPr lang="en-US" sz="1300" dirty="0"/>
          </a:p>
          <a:p>
            <a:pPr marL="342900" indent="-342900">
              <a:buAutoNum type="alphaLcPeriod"/>
            </a:pPr>
            <a:r>
              <a:rPr lang="en-US" sz="1300" b="1" dirty="0"/>
              <a:t>YOU MUST BE PREPARED TO PRESENT A PATIENT ON THE FIRST DAY OF ANY NEW SERVICE LINE YOU JOIN AS PART OF THIS ROTATION (EXCEPT ROTATION DAY #1)</a:t>
            </a:r>
          </a:p>
        </p:txBody>
      </p:sp>
    </p:spTree>
    <p:extLst>
      <p:ext uri="{BB962C8B-B14F-4D97-AF65-F5344CB8AC3E}">
        <p14:creationId xmlns:p14="http://schemas.microsoft.com/office/powerpoint/2010/main" val="3981011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C19E5F-23C4-4BBB-8C02-BBE15B2A3126}"/>
              </a:ext>
            </a:extLst>
          </p:cNvPr>
          <p:cNvSpPr>
            <a:spLocks noGrp="1"/>
          </p:cNvSpPr>
          <p:nvPr>
            <p:ph type="body" sz="quarter" idx="12"/>
          </p:nvPr>
        </p:nvSpPr>
        <p:spPr/>
        <p:txBody>
          <a:bodyPr/>
          <a:lstStyle/>
          <a:p>
            <a:r>
              <a:rPr lang="en-US" dirty="0"/>
              <a:t>Subjects to be Taught</a:t>
            </a:r>
          </a:p>
        </p:txBody>
      </p:sp>
      <p:sp>
        <p:nvSpPr>
          <p:cNvPr id="3" name="TextBox 2">
            <a:extLst>
              <a:ext uri="{FF2B5EF4-FFF2-40B4-BE49-F238E27FC236}">
                <a16:creationId xmlns:a16="http://schemas.microsoft.com/office/drawing/2014/main" id="{AA599DE0-2190-4159-A064-6D7D526D56D0}"/>
              </a:ext>
            </a:extLst>
          </p:cNvPr>
          <p:cNvSpPr txBox="1"/>
          <p:nvPr/>
        </p:nvSpPr>
        <p:spPr>
          <a:xfrm>
            <a:off x="228600" y="1207008"/>
            <a:ext cx="8522208" cy="538609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b="1" dirty="0"/>
              <a:t>See AAN Core Curriculum Guidelines/Appendix for full content of subjects to be taught:</a:t>
            </a:r>
          </a:p>
          <a:p>
            <a:endParaRPr lang="en-US" dirty="0"/>
          </a:p>
          <a:p>
            <a:pPr marL="342900" indent="-342900">
              <a:buAutoNum type="alphaLcPeriod"/>
            </a:pPr>
            <a:r>
              <a:rPr lang="en-US" b="1" dirty="0"/>
              <a:t>The Neurologic Examination </a:t>
            </a:r>
            <a:r>
              <a:rPr lang="en-US" dirty="0"/>
              <a:t>(as an integral component of the general medical examination)</a:t>
            </a:r>
          </a:p>
          <a:p>
            <a:pPr marL="800100" lvl="1" indent="-342900">
              <a:buAutoNum type="alphaLcPeriod"/>
            </a:pPr>
            <a:r>
              <a:rPr lang="en-US" dirty="0"/>
              <a:t>Focused thorough examination</a:t>
            </a:r>
          </a:p>
          <a:p>
            <a:pPr marL="800100" lvl="1" indent="-342900">
              <a:buAutoNum type="alphaLcPeriod"/>
            </a:pPr>
            <a:r>
              <a:rPr lang="en-US" dirty="0"/>
              <a:t>Screening examination</a:t>
            </a:r>
          </a:p>
          <a:p>
            <a:pPr marL="800100" lvl="1" indent="-342900">
              <a:buAutoNum type="alphaLcPeriod"/>
            </a:pPr>
            <a:r>
              <a:rPr lang="en-US" dirty="0"/>
              <a:t>Examination of a patient with altered level of consciousness</a:t>
            </a:r>
          </a:p>
          <a:p>
            <a:pPr marL="800100" lvl="1" indent="-342900">
              <a:buAutoNum type="alphaLcPeriod"/>
            </a:pPr>
            <a:r>
              <a:rPr lang="en-US" dirty="0"/>
              <a:t>Recognize and interpret abnormal findings on the neurologic examination</a:t>
            </a:r>
          </a:p>
          <a:p>
            <a:pPr marL="342900" indent="-342900">
              <a:buAutoNum type="alphaLcPeriod"/>
            </a:pPr>
            <a:endParaRPr lang="en-US" dirty="0"/>
          </a:p>
          <a:p>
            <a:pPr marL="342900" indent="-342900">
              <a:buAutoNum type="alphaLcPeriod"/>
            </a:pPr>
            <a:r>
              <a:rPr lang="en-US" b="1" dirty="0"/>
              <a:t>Localization</a:t>
            </a:r>
          </a:p>
          <a:p>
            <a:pPr marL="342900" indent="-342900">
              <a:buAutoNum type="alphaLcPeriod"/>
            </a:pPr>
            <a:endParaRPr lang="en-US" dirty="0"/>
          </a:p>
          <a:p>
            <a:pPr marL="342900" indent="-342900">
              <a:buAutoNum type="alphaLcPeriod"/>
            </a:pPr>
            <a:r>
              <a:rPr lang="en-US" b="1" dirty="0"/>
              <a:t>Symptom Complexes </a:t>
            </a:r>
            <a:r>
              <a:rPr lang="en-US" dirty="0"/>
              <a:t>– a systematic approach to evaluation and differential diagnosis</a:t>
            </a:r>
          </a:p>
          <a:p>
            <a:pPr marL="342900" indent="-342900">
              <a:buAutoNum type="alphaLcPeriod"/>
            </a:pPr>
            <a:endParaRPr lang="en-US" dirty="0"/>
          </a:p>
          <a:p>
            <a:pPr marL="342900" indent="-342900">
              <a:buAutoNum type="alphaLcPeriod"/>
            </a:pPr>
            <a:r>
              <a:rPr lang="en-US" b="1" dirty="0"/>
              <a:t>Approach to Specific Diseases </a:t>
            </a:r>
            <a:r>
              <a:rPr lang="en-US" dirty="0"/>
              <a:t>– general principles for recognizing, evaluating and managing common neurologic conditions</a:t>
            </a:r>
          </a:p>
          <a:p>
            <a:pPr marL="342900" indent="-342900">
              <a:buAutoNum type="alphaLcPeriod"/>
            </a:pPr>
            <a:endParaRPr lang="en-US" dirty="0"/>
          </a:p>
          <a:p>
            <a:r>
              <a:rPr lang="en-US" sz="1000" dirty="0"/>
              <a:t>https://www.aan.com/siteassets/home-page/tools-and-resources/academic-neurologist--researchers/clerkship-and-course-director-resources/neurology-clerkship-core-curriculum-guidelines.new.pdf</a:t>
            </a:r>
          </a:p>
        </p:txBody>
      </p:sp>
    </p:spTree>
    <p:extLst>
      <p:ext uri="{BB962C8B-B14F-4D97-AF65-F5344CB8AC3E}">
        <p14:creationId xmlns:p14="http://schemas.microsoft.com/office/powerpoint/2010/main" val="35535124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TotalTime>
  <Words>2394</Words>
  <Application>Microsoft Office PowerPoint</Application>
  <PresentationFormat>On-screen Show (4:3)</PresentationFormat>
  <Paragraphs>306</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Aptos</vt:lpstr>
      <vt:lpstr>Aptos Display</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Gill, Rick</dc:creator>
  <cp:lastModifiedBy>Flaherty, Maureen</cp:lastModifiedBy>
  <cp:revision>2</cp:revision>
  <dcterms:created xsi:type="dcterms:W3CDTF">2025-06-13T17:56:10Z</dcterms:created>
  <dcterms:modified xsi:type="dcterms:W3CDTF">2025-06-13T18:50:59Z</dcterms:modified>
</cp:coreProperties>
</file>