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6858000" cx="12192000"/>
  <p:notesSz cx="6858000" cy="9144000"/>
  <p:embeddedFontLst>
    <p:embeddedFont>
      <p:font typeface="Raleway"/>
      <p:regular r:id="rId73"/>
      <p:bold r:id="rId74"/>
      <p:italic r:id="rId75"/>
      <p:boldItalic r:id="rId76"/>
    </p:embeddedFont>
    <p:embeddedFont>
      <p:font typeface="Montserrat"/>
      <p:regular r:id="rId77"/>
      <p:bold r:id="rId78"/>
      <p:italic r:id="rId79"/>
      <p:boldItalic r:id="rId80"/>
    </p:embeddedFont>
    <p:embeddedFont>
      <p:font typeface="Montserrat Light"/>
      <p:regular r:id="rId81"/>
      <p:bold r:id="rId82"/>
      <p:italic r:id="rId83"/>
      <p:boldItalic r:id="rId84"/>
    </p:embeddedFont>
    <p:embeddedFont>
      <p:font typeface="Open Sans Light"/>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guide id="3" pos="360">
          <p15:clr>
            <a:srgbClr val="A4A3A4"/>
          </p15:clr>
        </p15:guide>
        <p15:guide id="4" orient="horz" pos="3984">
          <p15:clr>
            <a:srgbClr val="A4A3A4"/>
          </p15:clr>
        </p15:guide>
        <p15:guide id="5" orient="horz" pos="336">
          <p15:clr>
            <a:srgbClr val="A4A3A4"/>
          </p15:clr>
        </p15:guide>
        <p15:guide id="6" pos="73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32253C-8614-49CF-8E1B-A9C9BA17B4E9}">
  <a:tblStyle styleId="{ED32253C-8614-49CF-8E1B-A9C9BA17B4E9}" styleName="Table_0">
    <a:wholeTbl>
      <a:tcTxStyle b="off" i="off">
        <a:font>
          <a:latin typeface="Raleway"/>
          <a:ea typeface="Raleway"/>
          <a:cs typeface="Raleway"/>
        </a:font>
        <a:schemeClr val="dk1"/>
      </a:tcTxStyle>
      <a:tcStyle>
        <a:tcBdr>
          <a:left>
            <a:ln cap="flat" cmpd="sng" w="12700">
              <a:solidFill>
                <a:schemeClr val="accent3"/>
              </a:solidFill>
              <a:prstDash val="solid"/>
              <a:round/>
              <a:headEnd len="sm" w="sm" type="none"/>
              <a:tailEnd len="sm" w="sm" type="none"/>
            </a:ln>
          </a:left>
          <a:right>
            <a:ln cap="flat" cmpd="sng" w="12700">
              <a:solidFill>
                <a:schemeClr val="accent3"/>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12700">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6E7E7"/>
          </a:solidFill>
        </a:fill>
      </a:tcStyle>
    </a:band1H>
    <a:band2H>
      <a:tcTxStyle b="off" i="off"/>
    </a:band2H>
    <a:band1V>
      <a:tcTxStyle b="off" i="off"/>
      <a:tcStyle>
        <a:fill>
          <a:solidFill>
            <a:srgbClr val="E6E7E7"/>
          </a:solidFill>
        </a:fill>
      </a:tcStyle>
    </a:band1V>
    <a:band2V>
      <a:tcTxStyle b="off" i="off"/>
    </a:band2V>
    <a:lastCol>
      <a:tcTxStyle b="on" i="off"/>
    </a:lastCol>
    <a:firstCol>
      <a:tcTxStyle b="on" i="off"/>
    </a:firstCol>
    <a:lastRow>
      <a:tcTxStyle b="on" i="off"/>
      <a:tcStyle>
        <a:tcBdr>
          <a:top>
            <a:ln cap="flat" cmpd="sng" w="50800">
              <a:solidFill>
                <a:schemeClr val="accent3"/>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Raleway"/>
          <a:ea typeface="Raleway"/>
          <a:cs typeface="Raleway"/>
        </a:font>
        <a:schemeClr val="lt1"/>
      </a:tcTxStyle>
      <a:tcStyle>
        <a:fill>
          <a:solidFill>
            <a:schemeClr val="accent3"/>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 pos="360"/>
        <p:guide pos="3984" orient="horz"/>
        <p:guide pos="336" orient="horz"/>
        <p:guide pos="73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MontserratLight-boldItalic.fntdata"/><Relationship Id="rId83" Type="http://schemas.openxmlformats.org/officeDocument/2006/relationships/font" Target="fonts/MontserratLight-italic.fntdata"/><Relationship Id="rId42" Type="http://schemas.openxmlformats.org/officeDocument/2006/relationships/slide" Target="slides/slide36.xml"/><Relationship Id="rId86" Type="http://schemas.openxmlformats.org/officeDocument/2006/relationships/font" Target="fonts/OpenSansLight-bold.fntdata"/><Relationship Id="rId41" Type="http://schemas.openxmlformats.org/officeDocument/2006/relationships/slide" Target="slides/slide35.xml"/><Relationship Id="rId85" Type="http://schemas.openxmlformats.org/officeDocument/2006/relationships/font" Target="fonts/OpenSansLight-regular.fntdata"/><Relationship Id="rId44" Type="http://schemas.openxmlformats.org/officeDocument/2006/relationships/slide" Target="slides/slide38.xml"/><Relationship Id="rId88" Type="http://schemas.openxmlformats.org/officeDocument/2006/relationships/font" Target="fonts/OpenSansLight-boldItalic.fntdata"/><Relationship Id="rId43" Type="http://schemas.openxmlformats.org/officeDocument/2006/relationships/slide" Target="slides/slide37.xml"/><Relationship Id="rId87" Type="http://schemas.openxmlformats.org/officeDocument/2006/relationships/font" Target="fonts/OpenSansLight-italic.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Montserrat-boldItalic.fntdata"/><Relationship Id="rId82" Type="http://schemas.openxmlformats.org/officeDocument/2006/relationships/font" Target="fonts/MontserratLight-bold.fntdata"/><Relationship Id="rId81" Type="http://schemas.openxmlformats.org/officeDocument/2006/relationships/font" Target="fonts/Montserrat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aleway-regular.fntdata"/><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aleway-italic.fntdata"/><Relationship Id="rId30" Type="http://schemas.openxmlformats.org/officeDocument/2006/relationships/slide" Target="slides/slide24.xml"/><Relationship Id="rId74" Type="http://schemas.openxmlformats.org/officeDocument/2006/relationships/font" Target="fonts/Raleway-bold.fntdata"/><Relationship Id="rId33" Type="http://schemas.openxmlformats.org/officeDocument/2006/relationships/slide" Target="slides/slide27.xml"/><Relationship Id="rId77" Type="http://schemas.openxmlformats.org/officeDocument/2006/relationships/font" Target="fonts/Montserrat-regular.fntdata"/><Relationship Id="rId32" Type="http://schemas.openxmlformats.org/officeDocument/2006/relationships/slide" Target="slides/slide26.xml"/><Relationship Id="rId76" Type="http://schemas.openxmlformats.org/officeDocument/2006/relationships/font" Target="fonts/Raleway-boldItalic.fntdata"/><Relationship Id="rId35" Type="http://schemas.openxmlformats.org/officeDocument/2006/relationships/slide" Target="slides/slide29.xml"/><Relationship Id="rId79" Type="http://schemas.openxmlformats.org/officeDocument/2006/relationships/font" Target="fonts/Montserrat-italic.fntdata"/><Relationship Id="rId34" Type="http://schemas.openxmlformats.org/officeDocument/2006/relationships/slide" Target="slides/slide28.xml"/><Relationship Id="rId78" Type="http://schemas.openxmlformats.org/officeDocument/2006/relationships/font" Target="fonts/Montserrat-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9b93af0371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 name="Google Shape;55;g39b93af0371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47" name="Google Shape;34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 name="Google Shape;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9b93af0371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g39b93af0371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we'll cover five main objectives: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defining and understanding what a maxillary midline diastema is.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Second, reviewing its prevalence and developmental causes.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Third, diving into the multifactorial etiology and possible management strategies.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Fourth, looking at treatment options including interdisciplinary collaboration.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finally, discussing long-term retention strategies.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672" name="Google Shape;67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 name="Google Shape;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we'll cover five main objectives: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defining and understanding what a maxillary midline diastema is.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Second, reviewing its prevalence and developmental causes.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Third, diving into the multifactorial etiology and possible management strategies.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Fourth, looking at treatment options including interdisciplinary collaboration.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finally, discussing long-term retention strategies.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692" name="Google Shape;69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3" name="Google Shape;72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we'll cover five main objectives: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defining and understanding what a maxillary midline diastema is.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Second, reviewing its prevalence and developmental causes.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Third, diving into the multifactorial etiology and possible management strategies.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Fourth, looking at treatment options including interdisciplinary collaboration.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finally, discussing long-term retention strategies.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741" name="Google Shape;74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7" name="Google Shape;79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9" name="Google Shape;82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7" name="Google Shape;83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6" name="Google Shape;90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4" name="Google Shape;96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1" name="Google Shape;98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4" name="Google Shape;99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3" name="Google Shape;101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8" name="Google Shape;104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6" name="Google Shape;108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6" name="Google Shape;110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7" name="Google Shape;111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1" name="Google Shape;115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4" name="Google Shape;121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5" name="Google Shape;124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3" name="Google Shape;127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1" name="Google Shape;130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9" name="Google Shape;132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7" name="Google Shape;133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1" name="Google Shape;135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9" name="Google Shape;135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9" name="Google Shape;138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6" name="Google Shape;141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0" name="Google Shape;144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7" name="Google Shape;146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1" name="Google Shape;149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40" name="Shape 40"/>
        <p:cNvGrpSpPr/>
        <p:nvPr/>
      </p:nvGrpSpPr>
      <p:grpSpPr>
        <a:xfrm>
          <a:off x="0" y="0"/>
          <a:ext cx="0" cy="0"/>
          <a:chOff x="0" y="0"/>
          <a:chExt cx="0" cy="0"/>
        </a:xfrm>
      </p:grpSpPr>
      <p:sp>
        <p:nvSpPr>
          <p:cNvPr id="41" name="Google Shape;41;p11"/>
          <p:cNvSpPr/>
          <p:nvPr>
            <p:ph idx="2" type="pic"/>
          </p:nvPr>
        </p:nvSpPr>
        <p:spPr>
          <a:xfrm>
            <a:off x="0" y="-1"/>
            <a:ext cx="12192000" cy="3784601"/>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42" name="Shape 42"/>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43" name="Shape 43"/>
        <p:cNvGrpSpPr/>
        <p:nvPr/>
      </p:nvGrpSpPr>
      <p:grpSpPr>
        <a:xfrm>
          <a:off x="0" y="0"/>
          <a:ext cx="0" cy="0"/>
          <a:chOff x="0" y="0"/>
          <a:chExt cx="0" cy="0"/>
        </a:xfrm>
      </p:grpSpPr>
      <p:sp>
        <p:nvSpPr>
          <p:cNvPr id="44" name="Google Shape;44;p13"/>
          <p:cNvSpPr/>
          <p:nvPr>
            <p:ph idx="2" type="pic"/>
          </p:nvPr>
        </p:nvSpPr>
        <p:spPr>
          <a:xfrm>
            <a:off x="6774968" y="919514"/>
            <a:ext cx="4233200" cy="4863239"/>
          </a:xfrm>
          <a:prstGeom prst="roundRect">
            <a:avLst>
              <a:gd fmla="val 16667" name="adj"/>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Custom Layout">
  <p:cSld name="65_Custom Layout">
    <p:spTree>
      <p:nvGrpSpPr>
        <p:cNvPr id="45" name="Shape 45"/>
        <p:cNvGrpSpPr/>
        <p:nvPr/>
      </p:nvGrpSpPr>
      <p:grpSpPr>
        <a:xfrm>
          <a:off x="0" y="0"/>
          <a:ext cx="0" cy="0"/>
          <a:chOff x="0" y="0"/>
          <a:chExt cx="0" cy="0"/>
        </a:xfrm>
      </p:grpSpPr>
      <p:sp>
        <p:nvSpPr>
          <p:cNvPr id="46" name="Google Shape;46;p14"/>
          <p:cNvSpPr/>
          <p:nvPr>
            <p:ph idx="2" type="pic"/>
          </p:nvPr>
        </p:nvSpPr>
        <p:spPr>
          <a:xfrm>
            <a:off x="0" y="2107768"/>
            <a:ext cx="4362450" cy="4750231"/>
          </a:xfrm>
          <a:prstGeom prst="round1Rect">
            <a:avLst>
              <a:gd fmla="val 12052" name="adj"/>
            </a:avLst>
          </a:prstGeom>
          <a:solidFill>
            <a:schemeClr val="lt2">
              <a:alpha val="49411"/>
            </a:schemeClr>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Custom Layout">
  <p:cSld name="66_Custom Layout">
    <p:spTree>
      <p:nvGrpSpPr>
        <p:cNvPr id="47" name="Shape 47"/>
        <p:cNvGrpSpPr/>
        <p:nvPr/>
      </p:nvGrpSpPr>
      <p:grpSpPr>
        <a:xfrm>
          <a:off x="0" y="0"/>
          <a:ext cx="0" cy="0"/>
          <a:chOff x="0" y="0"/>
          <a:chExt cx="0" cy="0"/>
        </a:xfrm>
      </p:grpSpPr>
      <p:sp>
        <p:nvSpPr>
          <p:cNvPr id="48" name="Google Shape;48;p15"/>
          <p:cNvSpPr/>
          <p:nvPr>
            <p:ph idx="2" type="pic"/>
          </p:nvPr>
        </p:nvSpPr>
        <p:spPr>
          <a:xfrm>
            <a:off x="6096000" y="-1"/>
            <a:ext cx="6096000" cy="4742481"/>
          </a:xfrm>
          <a:prstGeom prst="rect">
            <a:avLst/>
          </a:prstGeom>
          <a:solidFill>
            <a:schemeClr val="lt2">
              <a:alpha val="49411"/>
            </a:scheme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Custom Layout">
  <p:cSld name="67_Custom Layout">
    <p:spTree>
      <p:nvGrpSpPr>
        <p:cNvPr id="49" name="Shape 49"/>
        <p:cNvGrpSpPr/>
        <p:nvPr/>
      </p:nvGrpSpPr>
      <p:grpSpPr>
        <a:xfrm>
          <a:off x="0" y="0"/>
          <a:ext cx="0" cy="0"/>
          <a:chOff x="0" y="0"/>
          <a:chExt cx="0" cy="0"/>
        </a:xfrm>
      </p:grpSpPr>
      <p:sp>
        <p:nvSpPr>
          <p:cNvPr id="50" name="Google Shape;50;p16"/>
          <p:cNvSpPr/>
          <p:nvPr>
            <p:ph idx="2" type="pic"/>
          </p:nvPr>
        </p:nvSpPr>
        <p:spPr>
          <a:xfrm>
            <a:off x="0" y="-1"/>
            <a:ext cx="4246536" cy="6858000"/>
          </a:xfrm>
          <a:prstGeom prst="rect">
            <a:avLst/>
          </a:prstGeom>
          <a:solidFill>
            <a:schemeClr val="lt2">
              <a:alpha val="49411"/>
            </a:schemeClr>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51" name="Shape 51"/>
        <p:cNvGrpSpPr/>
        <p:nvPr/>
      </p:nvGrpSpPr>
      <p:grpSpPr>
        <a:xfrm>
          <a:off x="0" y="0"/>
          <a:ext cx="0" cy="0"/>
          <a:chOff x="0" y="0"/>
          <a:chExt cx="0" cy="0"/>
        </a:xfrm>
      </p:grpSpPr>
      <p:sp>
        <p:nvSpPr>
          <p:cNvPr id="52" name="Google Shape;52;p17"/>
          <p:cNvSpPr txBox="1"/>
          <p:nvPr>
            <p:ph type="title"/>
          </p:nvPr>
        </p:nvSpPr>
        <p:spPr>
          <a:xfrm>
            <a:off x="978667" y="1429721"/>
            <a:ext cx="4304533" cy="201016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3F3F3F"/>
              </a:buClr>
              <a:buSzPts val="4000"/>
              <a:buFont typeface="Montserrat"/>
              <a:buNone/>
              <a:defRPr b="0" i="0" sz="4000" u="none" cap="none" strike="noStrike">
                <a:solidFill>
                  <a:srgbClr val="3F3F3F"/>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18" name="Shape 18"/>
        <p:cNvGrpSpPr/>
        <p:nvPr/>
      </p:nvGrpSpPr>
      <p:grpSpPr>
        <a:xfrm>
          <a:off x="0" y="0"/>
          <a:ext cx="0" cy="0"/>
          <a:chOff x="0" y="0"/>
          <a:chExt cx="0" cy="0"/>
        </a:xfrm>
      </p:grpSpPr>
      <p:sp>
        <p:nvSpPr>
          <p:cNvPr id="19" name="Google Shape;19;p3"/>
          <p:cNvSpPr/>
          <p:nvPr>
            <p:ph idx="2" type="pic"/>
          </p:nvPr>
        </p:nvSpPr>
        <p:spPr>
          <a:xfrm>
            <a:off x="0" y="4"/>
            <a:ext cx="7075434" cy="6857999"/>
          </a:xfrm>
          <a:prstGeom prst="rect">
            <a:avLst/>
          </a:prstGeom>
          <a:noFill/>
          <a:ln>
            <a:noFill/>
          </a:ln>
        </p:spPr>
      </p:sp>
      <p:sp>
        <p:nvSpPr>
          <p:cNvPr id="20" name="Google Shape;20;p3"/>
          <p:cNvSpPr txBox="1"/>
          <p:nvPr>
            <p:ph type="title"/>
          </p:nvPr>
        </p:nvSpPr>
        <p:spPr>
          <a:xfrm>
            <a:off x="6553200" y="1074578"/>
            <a:ext cx="4339136" cy="1948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3F3F3F"/>
              </a:buClr>
              <a:buSzPts val="4000"/>
              <a:buFont typeface="Montserrat"/>
              <a:buNone/>
              <a:defRPr b="0" i="0" sz="4000" u="none" cap="none" strike="noStrike">
                <a:solidFill>
                  <a:srgbClr val="3F3F3F"/>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p:cSld name="64_Custom Layout">
    <p:spTree>
      <p:nvGrpSpPr>
        <p:cNvPr id="2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22" name="Shape 22"/>
        <p:cNvGrpSpPr/>
        <p:nvPr/>
      </p:nvGrpSpPr>
      <p:grpSpPr>
        <a:xfrm>
          <a:off x="0" y="0"/>
          <a:ext cx="0" cy="0"/>
          <a:chOff x="0" y="0"/>
          <a:chExt cx="0" cy="0"/>
        </a:xfrm>
      </p:grpSpPr>
      <p:sp>
        <p:nvSpPr>
          <p:cNvPr id="23" name="Google Shape;23;p5"/>
          <p:cNvSpPr/>
          <p:nvPr>
            <p:ph idx="2" type="pic"/>
          </p:nvPr>
        </p:nvSpPr>
        <p:spPr>
          <a:xfrm>
            <a:off x="5816906" y="488415"/>
            <a:ext cx="6375094" cy="6375094"/>
          </a:xfrm>
          <a:prstGeom prst="rect">
            <a:avLst/>
          </a:prstGeom>
          <a:noFill/>
          <a:ln>
            <a:noFill/>
          </a:ln>
        </p:spPr>
      </p:sp>
      <p:sp>
        <p:nvSpPr>
          <p:cNvPr id="24" name="Google Shape;24;p5"/>
          <p:cNvSpPr txBox="1"/>
          <p:nvPr>
            <p:ph type="title"/>
          </p:nvPr>
        </p:nvSpPr>
        <p:spPr>
          <a:xfrm>
            <a:off x="889766" y="827835"/>
            <a:ext cx="4194851" cy="24418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3F3F3F"/>
              </a:buClr>
              <a:buSzPts val="4000"/>
              <a:buFont typeface="Montserrat"/>
              <a:buNone/>
              <a:defRPr b="0" i="0" sz="4000" u="none" cap="none" strike="noStrike">
                <a:solidFill>
                  <a:srgbClr val="3F3F3F"/>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 name="Shape 25"/>
        <p:cNvGrpSpPr/>
        <p:nvPr/>
      </p:nvGrpSpPr>
      <p:grpSpPr>
        <a:xfrm>
          <a:off x="0" y="0"/>
          <a:ext cx="0" cy="0"/>
          <a:chOff x="0" y="0"/>
          <a:chExt cx="0" cy="0"/>
        </a:xfrm>
      </p:grpSpPr>
      <p:sp>
        <p:nvSpPr>
          <p:cNvPr id="26" name="Google Shape;26;p6"/>
          <p:cNvSpPr/>
          <p:nvPr>
            <p:ph idx="2" type="pic"/>
          </p:nvPr>
        </p:nvSpPr>
        <p:spPr>
          <a:xfrm>
            <a:off x="5262821" y="3055619"/>
            <a:ext cx="1665213" cy="1665213"/>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 name="Google Shape;29;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0" name="Google Shape;30;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31" name="Shape 31"/>
        <p:cNvGrpSpPr/>
        <p:nvPr/>
      </p:nvGrpSpPr>
      <p:grpSpPr>
        <a:xfrm>
          <a:off x="0" y="0"/>
          <a:ext cx="0" cy="0"/>
          <a:chOff x="0" y="0"/>
          <a:chExt cx="0" cy="0"/>
        </a:xfrm>
      </p:grpSpPr>
      <p:sp>
        <p:nvSpPr>
          <p:cNvPr id="32" name="Google Shape;32;p8"/>
          <p:cNvSpPr/>
          <p:nvPr>
            <p:ph idx="2" type="pic"/>
          </p:nvPr>
        </p:nvSpPr>
        <p:spPr>
          <a:xfrm>
            <a:off x="5334000" y="0"/>
            <a:ext cx="6858000" cy="6858000"/>
          </a:xfrm>
          <a:prstGeom prst="rect">
            <a:avLst/>
          </a:prstGeom>
          <a:noFill/>
          <a:ln>
            <a:noFill/>
          </a:ln>
        </p:spPr>
      </p:sp>
      <p:sp>
        <p:nvSpPr>
          <p:cNvPr id="33" name="Google Shape;33;p8"/>
          <p:cNvSpPr txBox="1"/>
          <p:nvPr>
            <p:ph type="title"/>
          </p:nvPr>
        </p:nvSpPr>
        <p:spPr>
          <a:xfrm>
            <a:off x="978667" y="1667583"/>
            <a:ext cx="4361760" cy="194841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3F3F3F"/>
              </a:buClr>
              <a:buSzPts val="4000"/>
              <a:buFont typeface="Montserrat"/>
              <a:buNone/>
              <a:defRPr b="0" i="0" sz="4000" u="none" cap="none" strike="noStrike">
                <a:solidFill>
                  <a:srgbClr val="3F3F3F"/>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Our Services">
  <p:cSld name="13_Our Services">
    <p:spTree>
      <p:nvGrpSpPr>
        <p:cNvPr id="34" name="Shape 34"/>
        <p:cNvGrpSpPr/>
        <p:nvPr/>
      </p:nvGrpSpPr>
      <p:grpSpPr>
        <a:xfrm>
          <a:off x="0" y="0"/>
          <a:ext cx="0" cy="0"/>
          <a:chOff x="0" y="0"/>
          <a:chExt cx="0" cy="0"/>
        </a:xfrm>
      </p:grpSpPr>
      <p:sp>
        <p:nvSpPr>
          <p:cNvPr id="35" name="Google Shape;35;p9"/>
          <p:cNvSpPr/>
          <p:nvPr>
            <p:ph idx="2" type="pic"/>
          </p:nvPr>
        </p:nvSpPr>
        <p:spPr>
          <a:xfrm>
            <a:off x="0" y="4853632"/>
            <a:ext cx="12192000" cy="2004369"/>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10"/>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8" name="Google Shape;38;p10"/>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9" name="Google Shape;39;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989" y="5646057"/>
            <a:ext cx="1211943" cy="1211943"/>
          </a:xfrm>
          <a:prstGeom prst="rtTriangle">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1" name="Google Shape;11;p1"/>
          <p:cNvGrpSpPr/>
          <p:nvPr/>
        </p:nvGrpSpPr>
        <p:grpSpPr>
          <a:xfrm flipH="1">
            <a:off x="10401301" y="488563"/>
            <a:ext cx="1790700" cy="1273509"/>
            <a:chOff x="0" y="-32726"/>
            <a:chExt cx="1790700" cy="1273509"/>
          </a:xfrm>
        </p:grpSpPr>
        <p:sp>
          <p:nvSpPr>
            <p:cNvPr id="12" name="Google Shape;12;p1"/>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 name="Google Shape;13;p1"/>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14" name="Google Shape;14;p1"/>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5" name="Google Shape;15;p1"/>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12.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24.png"/><Relationship Id="rId8"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25.png"/><Relationship Id="rId6" Type="http://schemas.openxmlformats.org/officeDocument/2006/relationships/image" Target="../media/image31.png"/><Relationship Id="rId7"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42.jpg"/><Relationship Id="rId4" Type="http://schemas.openxmlformats.org/officeDocument/2006/relationships/image" Target="../media/image71.png"/><Relationship Id="rId5" Type="http://schemas.openxmlformats.org/officeDocument/2006/relationships/image" Target="../media/image45.png"/><Relationship Id="rId6"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63.jpg"/><Relationship Id="rId4" Type="http://schemas.openxmlformats.org/officeDocument/2006/relationships/image" Target="../media/image49.png"/><Relationship Id="rId5"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56.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8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81.png"/><Relationship Id="rId5" Type="http://schemas.openxmlformats.org/officeDocument/2006/relationships/image" Target="../media/image85.png"/><Relationship Id="rId6" Type="http://schemas.openxmlformats.org/officeDocument/2006/relationships/image" Target="../media/image74.png"/><Relationship Id="rId7" Type="http://schemas.openxmlformats.org/officeDocument/2006/relationships/image" Target="../media/image73.png"/><Relationship Id="rId8"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77.png"/><Relationship Id="rId8"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81.png"/><Relationship Id="rId5" Type="http://schemas.openxmlformats.org/officeDocument/2006/relationships/image" Target="../media/image85.png"/><Relationship Id="rId6" Type="http://schemas.openxmlformats.org/officeDocument/2006/relationships/image" Target="../media/image74.png"/><Relationship Id="rId7" Type="http://schemas.openxmlformats.org/officeDocument/2006/relationships/image" Target="../media/image73.png"/><Relationship Id="rId8"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81.png"/><Relationship Id="rId5" Type="http://schemas.openxmlformats.org/officeDocument/2006/relationships/image" Target="../media/image85.png"/><Relationship Id="rId6" Type="http://schemas.openxmlformats.org/officeDocument/2006/relationships/image" Target="../media/image74.png"/><Relationship Id="rId7" Type="http://schemas.openxmlformats.org/officeDocument/2006/relationships/image" Target="../media/image73.png"/><Relationship Id="rId8"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77.png"/><Relationship Id="rId8"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77.png"/><Relationship Id="rId8"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77.png"/><Relationship Id="rId8"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9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82.png"/><Relationship Id="rId4" Type="http://schemas.openxmlformats.org/officeDocument/2006/relationships/image" Target="../media/image56.png"/><Relationship Id="rId5"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p18"/>
          <p:cNvPicPr preferRelativeResize="0"/>
          <p:nvPr/>
        </p:nvPicPr>
        <p:blipFill>
          <a:blip r:embed="rId3">
            <a:alphaModFix/>
          </a:blip>
          <a:stretch>
            <a:fillRect/>
          </a:stretch>
        </p:blipFill>
        <p:spPr>
          <a:xfrm>
            <a:off x="1892113" y="0"/>
            <a:ext cx="10299876" cy="6858001"/>
          </a:xfrm>
          <a:prstGeom prst="rect">
            <a:avLst/>
          </a:prstGeom>
          <a:noFill/>
          <a:ln>
            <a:noFill/>
          </a:ln>
        </p:spPr>
      </p:pic>
      <p:sp>
        <p:nvSpPr>
          <p:cNvPr id="58" name="Google Shape;58;p18"/>
          <p:cNvSpPr/>
          <p:nvPr/>
        </p:nvSpPr>
        <p:spPr>
          <a:xfrm flipH="1">
            <a:off x="1" y="-2"/>
            <a:ext cx="9564329" cy="6858000"/>
          </a:xfrm>
          <a:custGeom>
            <a:rect b="b" l="l" r="r" t="t"/>
            <a:pathLst>
              <a:path extrusionOk="0" h="6858000" w="9564329">
                <a:moveTo>
                  <a:pt x="9564329" y="0"/>
                </a:moveTo>
                <a:lnTo>
                  <a:pt x="6840581" y="0"/>
                </a:lnTo>
                <a:lnTo>
                  <a:pt x="0" y="6858000"/>
                </a:lnTo>
                <a:lnTo>
                  <a:pt x="6882793" y="6858000"/>
                </a:lnTo>
                <a:lnTo>
                  <a:pt x="9564329" y="4169636"/>
                </a:lnTo>
                <a:close/>
              </a:path>
            </a:pathLst>
          </a:custGeom>
          <a:solidFill>
            <a:schemeClr val="accent1">
              <a:alpha val="823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9" name="Google Shape;59;p18"/>
          <p:cNvSpPr/>
          <p:nvPr/>
        </p:nvSpPr>
        <p:spPr>
          <a:xfrm rot="10800000">
            <a:off x="2716537" y="68"/>
            <a:ext cx="2498400" cy="1252500"/>
          </a:xfrm>
          <a:prstGeom prst="triangle">
            <a:avLst>
              <a:gd fmla="val 50000" name="adj"/>
            </a:avLst>
          </a:prstGeom>
          <a:solidFill>
            <a:srgbClr val="3F3F3F">
              <a:alpha val="71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0" name="Google Shape;60;p18"/>
          <p:cNvSpPr/>
          <p:nvPr/>
        </p:nvSpPr>
        <p:spPr>
          <a:xfrm>
            <a:off x="184602" y="5605427"/>
            <a:ext cx="2498400" cy="1252500"/>
          </a:xfrm>
          <a:prstGeom prst="triangle">
            <a:avLst>
              <a:gd fmla="val 50000" name="adj"/>
            </a:avLst>
          </a:prstGeom>
          <a:solidFill>
            <a:schemeClr val="lt1">
              <a:alpha val="7137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1" name="Google Shape;61;p18"/>
          <p:cNvSpPr txBox="1"/>
          <p:nvPr/>
        </p:nvSpPr>
        <p:spPr>
          <a:xfrm>
            <a:off x="1770798" y="3994113"/>
            <a:ext cx="50307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Raleway"/>
                <a:ea typeface="Raleway"/>
                <a:cs typeface="Raleway"/>
                <a:sym typeface="Raleway"/>
              </a:rPr>
              <a:t>An overview of pathophysiology and management </a:t>
            </a:r>
            <a:endParaRPr b="0" i="0" sz="2800" u="none" cap="none" strike="noStrike">
              <a:solidFill>
                <a:schemeClr val="lt1"/>
              </a:solidFill>
              <a:latin typeface="Raleway"/>
              <a:ea typeface="Raleway"/>
              <a:cs typeface="Raleway"/>
              <a:sym typeface="Raleway"/>
            </a:endParaRPr>
          </a:p>
        </p:txBody>
      </p:sp>
      <p:sp>
        <p:nvSpPr>
          <p:cNvPr id="62" name="Google Shape;62;p18"/>
          <p:cNvSpPr txBox="1"/>
          <p:nvPr/>
        </p:nvSpPr>
        <p:spPr>
          <a:xfrm>
            <a:off x="1023642" y="2875002"/>
            <a:ext cx="39822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Raleway"/>
                <a:ea typeface="Raleway"/>
                <a:cs typeface="Raleway"/>
                <a:sym typeface="Raleway"/>
              </a:rPr>
              <a:t>OBESITY</a:t>
            </a:r>
            <a:endParaRPr b="0" i="0" sz="1400" u="none" cap="none" strike="noStrike">
              <a:solidFill>
                <a:srgbClr val="000000"/>
              </a:solidFill>
              <a:latin typeface="Arial"/>
              <a:ea typeface="Arial"/>
              <a:cs typeface="Arial"/>
              <a:sym typeface="Arial"/>
            </a:endParaRPr>
          </a:p>
        </p:txBody>
      </p:sp>
      <p:grpSp>
        <p:nvGrpSpPr>
          <p:cNvPr id="63" name="Google Shape;63;p18"/>
          <p:cNvGrpSpPr/>
          <p:nvPr/>
        </p:nvGrpSpPr>
        <p:grpSpPr>
          <a:xfrm flipH="1">
            <a:off x="10401275" y="488563"/>
            <a:ext cx="1790726" cy="1273509"/>
            <a:chOff x="0" y="-32726"/>
            <a:chExt cx="1790726" cy="1273509"/>
          </a:xfrm>
        </p:grpSpPr>
        <p:sp>
          <p:nvSpPr>
            <p:cNvPr id="64" name="Google Shape;64;p18"/>
            <p:cNvSpPr/>
            <p:nvPr/>
          </p:nvSpPr>
          <p:spPr>
            <a:xfrm>
              <a:off x="486926" y="-32726"/>
              <a:ext cx="1303800" cy="876300"/>
            </a:xfrm>
            <a:prstGeom prst="parallelogram">
              <a:avLst>
                <a:gd fmla="val 99112" name="adj"/>
              </a:avLst>
            </a:prstGeom>
            <a:solidFill>
              <a:srgbClr val="C4DEDE">
                <a:alpha val="262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5" name="Google Shape;65;p18"/>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66" name="Google Shape;66;p18"/>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7" name="Google Shape;67;p18"/>
          <p:cNvSpPr txBox="1"/>
          <p:nvPr/>
        </p:nvSpPr>
        <p:spPr>
          <a:xfrm>
            <a:off x="10549484" y="294614"/>
            <a:ext cx="1130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750"/>
                                        <p:tgtEl>
                                          <p:spTgt spid="5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25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750"/>
                                        <p:tgtEl>
                                          <p:spTgt spid="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750"/>
                                        <p:tgtEl>
                                          <p:spTgt spid="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25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750"/>
                                        <p:tgtEl>
                                          <p:spTgt spid="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7"/>
          <p:cNvSpPr txBox="1"/>
          <p:nvPr/>
        </p:nvSpPr>
        <p:spPr>
          <a:xfrm>
            <a:off x="437652" y="512763"/>
            <a:ext cx="9560520" cy="7586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Homeostatic pathway</a:t>
            </a:r>
            <a:endParaRPr b="0" i="0" sz="1400" u="none" cap="none" strike="noStrike">
              <a:solidFill>
                <a:srgbClr val="000000"/>
              </a:solidFill>
              <a:latin typeface="Arial"/>
              <a:ea typeface="Arial"/>
              <a:cs typeface="Arial"/>
              <a:sym typeface="Arial"/>
            </a:endParaRPr>
          </a:p>
        </p:txBody>
      </p:sp>
      <p:sp>
        <p:nvSpPr>
          <p:cNvPr id="240" name="Google Shape;240;p27"/>
          <p:cNvSpPr/>
          <p:nvPr/>
        </p:nvSpPr>
        <p:spPr>
          <a:xfrm>
            <a:off x="571920"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41" name="Google Shape;241;p27"/>
          <p:cNvSpPr txBox="1"/>
          <p:nvPr/>
        </p:nvSpPr>
        <p:spPr>
          <a:xfrm>
            <a:off x="958331" y="1745221"/>
            <a:ext cx="5024458" cy="4339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Two pathways: </a:t>
            </a:r>
            <a:r>
              <a:rPr b="1" i="0" lang="en-US" sz="1400" u="none" cap="none" strike="noStrike">
                <a:solidFill>
                  <a:schemeClr val="dk1"/>
                </a:solidFill>
                <a:latin typeface="Raleway"/>
                <a:ea typeface="Raleway"/>
                <a:cs typeface="Raleway"/>
                <a:sym typeface="Raleway"/>
              </a:rPr>
              <a:t>POMC/CART </a:t>
            </a:r>
            <a:r>
              <a:rPr b="0" i="0" lang="en-US" sz="1400" u="none" cap="none" strike="noStrike">
                <a:solidFill>
                  <a:schemeClr val="dk1"/>
                </a:solidFill>
                <a:latin typeface="Raleway"/>
                <a:ea typeface="Raleway"/>
                <a:cs typeface="Raleway"/>
                <a:sym typeface="Raleway"/>
              </a:rPr>
              <a:t>pathway (anorexigenic)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NPY/AgRP pathway (orexigenic)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They have a antagonistic association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In the hunger state, ghrelin stimulates NPY - AgRP which causes appetite to increase and energy expenditure to decrease, thereby promoting increased adipose tissue storage.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Meal-terminating hormones synthesized in the gastrointestinal tract ( GLP 1, PYY) hormones made in the adipose tissue and pancreas ( adiponectin and leptin), nutrients, and anti-obesity medications activate POMC/CART pathway which acts by increasing satiety, decreasing appetite, and increasing energy expenditure, thereby promoting weight loss.</a:t>
            </a:r>
            <a:endParaRPr b="0" i="0" sz="1400" u="none" cap="none" strike="noStrike">
              <a:solidFill>
                <a:srgbClr val="000000"/>
              </a:solidFill>
              <a:latin typeface="Arial"/>
              <a:ea typeface="Arial"/>
              <a:cs typeface="Arial"/>
              <a:sym typeface="Arial"/>
            </a:endParaRPr>
          </a:p>
        </p:txBody>
      </p:sp>
      <p:grpSp>
        <p:nvGrpSpPr>
          <p:cNvPr id="242" name="Google Shape;242;p27"/>
          <p:cNvGrpSpPr/>
          <p:nvPr/>
        </p:nvGrpSpPr>
        <p:grpSpPr>
          <a:xfrm rot="-5400000">
            <a:off x="584129" y="1760384"/>
            <a:ext cx="244183" cy="244183"/>
            <a:chOff x="5931582" y="4864782"/>
            <a:chExt cx="328836" cy="328836"/>
          </a:xfrm>
        </p:grpSpPr>
        <p:sp>
          <p:nvSpPr>
            <p:cNvPr id="243" name="Google Shape;243;p2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44" name="Google Shape;244;p2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45" name="Google Shape;245;p27"/>
          <p:cNvGrpSpPr/>
          <p:nvPr/>
        </p:nvGrpSpPr>
        <p:grpSpPr>
          <a:xfrm rot="-5400000">
            <a:off x="584129" y="2291370"/>
            <a:ext cx="244183" cy="244183"/>
            <a:chOff x="5931582" y="4864782"/>
            <a:chExt cx="328836" cy="328836"/>
          </a:xfrm>
        </p:grpSpPr>
        <p:sp>
          <p:nvSpPr>
            <p:cNvPr id="246" name="Google Shape;246;p2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47" name="Google Shape;247;p2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48" name="Google Shape;248;p27"/>
          <p:cNvGrpSpPr/>
          <p:nvPr/>
        </p:nvGrpSpPr>
        <p:grpSpPr>
          <a:xfrm rot="-5400000">
            <a:off x="584129" y="2811983"/>
            <a:ext cx="244183" cy="244183"/>
            <a:chOff x="5931582" y="4864782"/>
            <a:chExt cx="328836" cy="328836"/>
          </a:xfrm>
        </p:grpSpPr>
        <p:sp>
          <p:nvSpPr>
            <p:cNvPr id="249" name="Google Shape;249;p2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50" name="Google Shape;250;p2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251" name="Google Shape;251;p27"/>
          <p:cNvSpPr/>
          <p:nvPr/>
        </p:nvSpPr>
        <p:spPr>
          <a:xfrm>
            <a:off x="7896454" y="1460160"/>
            <a:ext cx="3198268" cy="4716733"/>
          </a:xfrm>
          <a:prstGeom prst="roundRect">
            <a:avLst>
              <a:gd fmla="val 3647" name="adj"/>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252" name="Google Shape;252;p27"/>
          <p:cNvPicPr preferRelativeResize="0"/>
          <p:nvPr/>
        </p:nvPicPr>
        <p:blipFill rotWithShape="1">
          <a:blip r:embed="rId3">
            <a:alphaModFix/>
          </a:blip>
          <a:srcRect b="0" l="0" r="0" t="0"/>
          <a:stretch/>
        </p:blipFill>
        <p:spPr>
          <a:xfrm>
            <a:off x="8053600" y="1562320"/>
            <a:ext cx="2883974" cy="4507712"/>
          </a:xfrm>
          <a:prstGeom prst="roundRect">
            <a:avLst>
              <a:gd fmla="val 3985" name="adj"/>
            </a:avLst>
          </a:prstGeom>
          <a:noFill/>
          <a:ln>
            <a:noFill/>
          </a:ln>
        </p:spPr>
      </p:pic>
      <p:grpSp>
        <p:nvGrpSpPr>
          <p:cNvPr id="253" name="Google Shape;253;p27"/>
          <p:cNvGrpSpPr/>
          <p:nvPr/>
        </p:nvGrpSpPr>
        <p:grpSpPr>
          <a:xfrm rot="-5400000">
            <a:off x="584129" y="3334500"/>
            <a:ext cx="244183" cy="244183"/>
            <a:chOff x="5931582" y="4864782"/>
            <a:chExt cx="328836" cy="328836"/>
          </a:xfrm>
        </p:grpSpPr>
        <p:sp>
          <p:nvSpPr>
            <p:cNvPr id="254" name="Google Shape;254;p2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55" name="Google Shape;255;p2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56" name="Google Shape;256;p27"/>
          <p:cNvGrpSpPr/>
          <p:nvPr/>
        </p:nvGrpSpPr>
        <p:grpSpPr>
          <a:xfrm rot="-5400000">
            <a:off x="584129" y="4482515"/>
            <a:ext cx="244183" cy="244183"/>
            <a:chOff x="5931582" y="4864782"/>
            <a:chExt cx="328836" cy="328836"/>
          </a:xfrm>
        </p:grpSpPr>
        <p:sp>
          <p:nvSpPr>
            <p:cNvPr id="257" name="Google Shape;257;p2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58" name="Google Shape;258;p2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8"/>
          <p:cNvSpPr txBox="1"/>
          <p:nvPr/>
        </p:nvSpPr>
        <p:spPr>
          <a:xfrm>
            <a:off x="437652" y="512763"/>
            <a:ext cx="9560520" cy="7586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Hedonic pathway</a:t>
            </a:r>
            <a:endParaRPr b="0" i="0" sz="1400" u="none" cap="none" strike="noStrike">
              <a:solidFill>
                <a:srgbClr val="000000"/>
              </a:solidFill>
              <a:latin typeface="Arial"/>
              <a:ea typeface="Arial"/>
              <a:cs typeface="Arial"/>
              <a:sym typeface="Arial"/>
            </a:endParaRPr>
          </a:p>
        </p:txBody>
      </p:sp>
      <p:sp>
        <p:nvSpPr>
          <p:cNvPr id="264" name="Google Shape;264;p28"/>
          <p:cNvSpPr/>
          <p:nvPr/>
        </p:nvSpPr>
        <p:spPr>
          <a:xfrm>
            <a:off x="571920"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65" name="Google Shape;265;p28"/>
          <p:cNvSpPr txBox="1"/>
          <p:nvPr/>
        </p:nvSpPr>
        <p:spPr>
          <a:xfrm>
            <a:off x="958331" y="1632870"/>
            <a:ext cx="6416504"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aleway"/>
                <a:ea typeface="Raleway"/>
                <a:cs typeface="Raleway"/>
                <a:sym typeface="Raleway"/>
              </a:rPr>
              <a:t>This system can induce hunger without a caloric deficit and is influenced by emotions related to eating and hunger.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0" i="0" lang="en-US" sz="1200" u="none" cap="none" strike="noStrike">
                <a:solidFill>
                  <a:schemeClr val="dk1"/>
                </a:solidFill>
                <a:latin typeface="Raleway"/>
                <a:ea typeface="Raleway"/>
                <a:cs typeface="Raleway"/>
                <a:sym typeface="Raleway"/>
              </a:rPr>
              <a:t>Several neurologic areas of stimulation, with external inputs affecting these structures differently.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Limbic system: </a:t>
            </a:r>
            <a:r>
              <a:rPr b="0" i="0" lang="en-US" sz="1200" u="none" cap="none" strike="noStrike">
                <a:solidFill>
                  <a:schemeClr val="dk1"/>
                </a:solidFill>
                <a:latin typeface="Raleway"/>
                <a:ea typeface="Raleway"/>
                <a:cs typeface="Raleway"/>
                <a:sym typeface="Raleway"/>
              </a:rPr>
              <a:t>primarily driven by dopamine and mediates cravings, rewards, compulsions, and food addiction. similar to what would be seen with other substance addictions.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Emotion/Memories: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Amygdala: </a:t>
            </a:r>
            <a:r>
              <a:rPr b="0" i="0" lang="en-US" sz="1200" u="none" cap="none" strike="noStrike">
                <a:solidFill>
                  <a:schemeClr val="dk1"/>
                </a:solidFill>
                <a:latin typeface="Raleway"/>
                <a:ea typeface="Raleway"/>
                <a:cs typeface="Raleway"/>
                <a:sym typeface="Raleway"/>
              </a:rPr>
              <a:t>This area responds to food cues (advertisements, visuals, etc.). This is where commercials and advertisements may  affect our eating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Hippocampus: </a:t>
            </a:r>
            <a:r>
              <a:rPr b="0" i="0" lang="en-US" sz="1200" u="none" cap="none" strike="noStrike">
                <a:solidFill>
                  <a:schemeClr val="dk1"/>
                </a:solidFill>
                <a:latin typeface="Raleway"/>
                <a:ea typeface="Raleway"/>
                <a:cs typeface="Raleway"/>
                <a:sym typeface="Raleway"/>
              </a:rPr>
              <a:t>Memories or prior experiences activate this area (i.e., the smell of a dessert reminds you of a family celebration). This can also have a negative impact, for example, if you vomit after eating a particular food, you may develop a food aversion.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Pre-frontal cortex: </a:t>
            </a:r>
            <a:r>
              <a:rPr b="0" i="0" lang="en-US" sz="1200" u="none" cap="none" strike="noStrike">
                <a:solidFill>
                  <a:schemeClr val="dk1"/>
                </a:solidFill>
                <a:latin typeface="Raleway"/>
                <a:ea typeface="Raleway"/>
                <a:cs typeface="Raleway"/>
                <a:sym typeface="Raleway"/>
              </a:rPr>
              <a:t>This area involves impulse control, spontaneity, planning, and decision-making and influences personality. People who enjoy spontaneity or are considered more impulsive may be more likely to eat out or indulge spur of the moment without considering the consequences. In contrast, planners and rule-followers may be more inclined to benefit from tracking calories and show more restraint to meet their goals.</a:t>
            </a:r>
            <a:endParaRPr b="0" i="0" sz="1400" u="none" cap="none" strike="noStrike">
              <a:solidFill>
                <a:srgbClr val="000000"/>
              </a:solidFill>
              <a:latin typeface="Arial"/>
              <a:ea typeface="Arial"/>
              <a:cs typeface="Arial"/>
              <a:sym typeface="Arial"/>
            </a:endParaRPr>
          </a:p>
        </p:txBody>
      </p:sp>
      <p:grpSp>
        <p:nvGrpSpPr>
          <p:cNvPr id="266" name="Google Shape;266;p28"/>
          <p:cNvGrpSpPr/>
          <p:nvPr/>
        </p:nvGrpSpPr>
        <p:grpSpPr>
          <a:xfrm rot="-5400000">
            <a:off x="575350" y="1661340"/>
            <a:ext cx="221985" cy="221985"/>
            <a:chOff x="5931582" y="4864782"/>
            <a:chExt cx="328836" cy="328836"/>
          </a:xfrm>
        </p:grpSpPr>
        <p:sp>
          <p:nvSpPr>
            <p:cNvPr id="267" name="Google Shape;267;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68" name="Google Shape;268;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69" name="Google Shape;269;p28"/>
          <p:cNvGrpSpPr/>
          <p:nvPr/>
        </p:nvGrpSpPr>
        <p:grpSpPr>
          <a:xfrm rot="-5400000">
            <a:off x="575350" y="2183857"/>
            <a:ext cx="221985" cy="221985"/>
            <a:chOff x="5931582" y="4864782"/>
            <a:chExt cx="328836" cy="328836"/>
          </a:xfrm>
        </p:grpSpPr>
        <p:sp>
          <p:nvSpPr>
            <p:cNvPr id="270" name="Google Shape;270;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71" name="Google Shape;271;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72" name="Google Shape;272;p28"/>
          <p:cNvGrpSpPr/>
          <p:nvPr/>
        </p:nvGrpSpPr>
        <p:grpSpPr>
          <a:xfrm rot="-5400000">
            <a:off x="575350" y="2686496"/>
            <a:ext cx="221985" cy="221985"/>
            <a:chOff x="5931582" y="4864782"/>
            <a:chExt cx="328836" cy="328836"/>
          </a:xfrm>
        </p:grpSpPr>
        <p:sp>
          <p:nvSpPr>
            <p:cNvPr id="273" name="Google Shape;273;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74" name="Google Shape;274;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275" name="Google Shape;275;p28"/>
          <p:cNvSpPr/>
          <p:nvPr/>
        </p:nvSpPr>
        <p:spPr>
          <a:xfrm>
            <a:off x="8589108" y="1460160"/>
            <a:ext cx="2462308" cy="4716733"/>
          </a:xfrm>
          <a:prstGeom prst="roundRect">
            <a:avLst>
              <a:gd fmla="val 3647" name="adj"/>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276" name="Google Shape;276;p28"/>
          <p:cNvGrpSpPr/>
          <p:nvPr/>
        </p:nvGrpSpPr>
        <p:grpSpPr>
          <a:xfrm rot="-5400000">
            <a:off x="575350" y="3393140"/>
            <a:ext cx="221985" cy="221985"/>
            <a:chOff x="5931582" y="4864782"/>
            <a:chExt cx="328836" cy="328836"/>
          </a:xfrm>
        </p:grpSpPr>
        <p:sp>
          <p:nvSpPr>
            <p:cNvPr id="277" name="Google Shape;277;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78" name="Google Shape;278;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79" name="Google Shape;279;p28"/>
          <p:cNvGrpSpPr/>
          <p:nvPr/>
        </p:nvGrpSpPr>
        <p:grpSpPr>
          <a:xfrm rot="-5400000">
            <a:off x="575350" y="3743522"/>
            <a:ext cx="221985" cy="221985"/>
            <a:chOff x="5931582" y="4864782"/>
            <a:chExt cx="328836" cy="328836"/>
          </a:xfrm>
        </p:grpSpPr>
        <p:sp>
          <p:nvSpPr>
            <p:cNvPr id="280" name="Google Shape;280;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81" name="Google Shape;281;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82" name="Google Shape;282;p28"/>
          <p:cNvGrpSpPr/>
          <p:nvPr/>
        </p:nvGrpSpPr>
        <p:grpSpPr>
          <a:xfrm rot="-5400000">
            <a:off x="575350" y="4246158"/>
            <a:ext cx="221985" cy="221985"/>
            <a:chOff x="5931582" y="4864782"/>
            <a:chExt cx="328836" cy="328836"/>
          </a:xfrm>
        </p:grpSpPr>
        <p:sp>
          <p:nvSpPr>
            <p:cNvPr id="283" name="Google Shape;283;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84" name="Google Shape;284;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285" name="Google Shape;285;p28"/>
          <p:cNvGrpSpPr/>
          <p:nvPr/>
        </p:nvGrpSpPr>
        <p:grpSpPr>
          <a:xfrm rot="-5400000">
            <a:off x="575350" y="4941473"/>
            <a:ext cx="221985" cy="221985"/>
            <a:chOff x="5931582" y="4864782"/>
            <a:chExt cx="328836" cy="328836"/>
          </a:xfrm>
        </p:grpSpPr>
        <p:sp>
          <p:nvSpPr>
            <p:cNvPr id="286" name="Google Shape;286;p2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87" name="Google Shape;287;p2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288" name="Google Shape;288;p28"/>
          <p:cNvPicPr preferRelativeResize="0"/>
          <p:nvPr/>
        </p:nvPicPr>
        <p:blipFill rotWithShape="1">
          <a:blip r:embed="rId3">
            <a:alphaModFix/>
          </a:blip>
          <a:srcRect b="0" l="0" r="0" t="0"/>
          <a:stretch/>
        </p:blipFill>
        <p:spPr>
          <a:xfrm>
            <a:off x="8738971" y="1575600"/>
            <a:ext cx="2162582" cy="4485566"/>
          </a:xfrm>
          <a:prstGeom prst="roundRect">
            <a:avLst>
              <a:gd fmla="val 5392"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9"/>
          <p:cNvSpPr/>
          <p:nvPr/>
        </p:nvSpPr>
        <p:spPr>
          <a:xfrm>
            <a:off x="3538506" y="2325188"/>
            <a:ext cx="3712077" cy="4020049"/>
          </a:xfrm>
          <a:prstGeom prst="roundRect">
            <a:avLst>
              <a:gd fmla="val 1418" name="adj"/>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94" name="Google Shape;294;p29"/>
          <p:cNvSpPr txBox="1"/>
          <p:nvPr/>
        </p:nvSpPr>
        <p:spPr>
          <a:xfrm>
            <a:off x="437652" y="512763"/>
            <a:ext cx="9560520" cy="7586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Benefits of weight loss</a:t>
            </a:r>
            <a:endParaRPr b="0" i="0" sz="1400" u="none" cap="none" strike="noStrike">
              <a:solidFill>
                <a:srgbClr val="000000"/>
              </a:solidFill>
              <a:latin typeface="Arial"/>
              <a:ea typeface="Arial"/>
              <a:cs typeface="Arial"/>
              <a:sym typeface="Arial"/>
            </a:endParaRPr>
          </a:p>
        </p:txBody>
      </p:sp>
      <p:sp>
        <p:nvSpPr>
          <p:cNvPr id="295" name="Google Shape;295;p29"/>
          <p:cNvSpPr/>
          <p:nvPr/>
        </p:nvSpPr>
        <p:spPr>
          <a:xfrm>
            <a:off x="571920"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96" name="Google Shape;296;p29"/>
          <p:cNvSpPr/>
          <p:nvPr/>
        </p:nvSpPr>
        <p:spPr>
          <a:xfrm>
            <a:off x="517092" y="2101039"/>
            <a:ext cx="11157817" cy="461665"/>
          </a:xfrm>
          <a:prstGeom prst="roundRect">
            <a:avLst>
              <a:gd fmla="val 50000" name="adj"/>
            </a:avLst>
          </a:prstGeom>
          <a:solidFill>
            <a:srgbClr val="E4F0F0"/>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297" name="Google Shape;297;p29"/>
          <p:cNvSpPr/>
          <p:nvPr/>
        </p:nvSpPr>
        <p:spPr>
          <a:xfrm>
            <a:off x="3179388" y="2213136"/>
            <a:ext cx="259189" cy="237466"/>
          </a:xfrm>
          <a:prstGeom prst="rightArrow">
            <a:avLst>
              <a:gd fmla="val 50000" name="adj1"/>
              <a:gd fmla="val 49026" name="adj2"/>
            </a:avLst>
          </a:pr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298" name="Google Shape;298;p29"/>
          <p:cNvSpPr/>
          <p:nvPr/>
        </p:nvSpPr>
        <p:spPr>
          <a:xfrm>
            <a:off x="4561306" y="2213136"/>
            <a:ext cx="259189" cy="237466"/>
          </a:xfrm>
          <a:prstGeom prst="rightArrow">
            <a:avLst>
              <a:gd fmla="val 50000" name="adj1"/>
              <a:gd fmla="val 49026" name="adj2"/>
            </a:avLst>
          </a:pr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299" name="Google Shape;299;p29"/>
          <p:cNvSpPr/>
          <p:nvPr/>
        </p:nvSpPr>
        <p:spPr>
          <a:xfrm>
            <a:off x="5979337" y="2213136"/>
            <a:ext cx="259189" cy="237466"/>
          </a:xfrm>
          <a:prstGeom prst="rightArrow">
            <a:avLst>
              <a:gd fmla="val 50000" name="adj1"/>
              <a:gd fmla="val 49026" name="adj2"/>
            </a:avLst>
          </a:pr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0" name="Google Shape;300;p29"/>
          <p:cNvSpPr/>
          <p:nvPr/>
        </p:nvSpPr>
        <p:spPr>
          <a:xfrm>
            <a:off x="7357946" y="2213136"/>
            <a:ext cx="259189" cy="237466"/>
          </a:xfrm>
          <a:prstGeom prst="rightArrow">
            <a:avLst>
              <a:gd fmla="val 50000" name="adj1"/>
              <a:gd fmla="val 49026" name="adj2"/>
            </a:avLst>
          </a:prstGeom>
          <a:solidFill>
            <a:schemeClr val="accent2"/>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1" name="Google Shape;301;p29"/>
          <p:cNvSpPr/>
          <p:nvPr/>
        </p:nvSpPr>
        <p:spPr>
          <a:xfrm>
            <a:off x="8753095" y="2213136"/>
            <a:ext cx="259189" cy="237466"/>
          </a:xfrm>
          <a:prstGeom prst="rightArrow">
            <a:avLst>
              <a:gd fmla="val 50000" name="adj1"/>
              <a:gd fmla="val 49026" name="adj2"/>
            </a:avLst>
          </a:prstGeom>
          <a:solidFill>
            <a:schemeClr val="accent2"/>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2" name="Google Shape;302;p29"/>
          <p:cNvSpPr/>
          <p:nvPr/>
        </p:nvSpPr>
        <p:spPr>
          <a:xfrm>
            <a:off x="1762844" y="2213136"/>
            <a:ext cx="259189" cy="237466"/>
          </a:xfrm>
          <a:prstGeom prst="rightArrow">
            <a:avLst>
              <a:gd fmla="val 50000" name="adj1"/>
              <a:gd fmla="val 49026" name="adj2"/>
            </a:avLst>
          </a:pr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3" name="Google Shape;303;p29"/>
          <p:cNvSpPr/>
          <p:nvPr/>
        </p:nvSpPr>
        <p:spPr>
          <a:xfrm>
            <a:off x="736822"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4" name="Google Shape;304;p29"/>
          <p:cNvSpPr txBox="1"/>
          <p:nvPr/>
        </p:nvSpPr>
        <p:spPr>
          <a:xfrm>
            <a:off x="876068" y="2051364"/>
            <a:ext cx="631897"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0%</a:t>
            </a:r>
            <a:endParaRPr b="0" i="0" sz="1400" u="none" cap="none" strike="noStrike">
              <a:solidFill>
                <a:srgbClr val="000000"/>
              </a:solidFill>
              <a:latin typeface="Arial"/>
              <a:ea typeface="Arial"/>
              <a:cs typeface="Arial"/>
              <a:sym typeface="Arial"/>
            </a:endParaRPr>
          </a:p>
        </p:txBody>
      </p:sp>
      <p:sp>
        <p:nvSpPr>
          <p:cNvPr id="305" name="Google Shape;305;p29"/>
          <p:cNvSpPr/>
          <p:nvPr/>
        </p:nvSpPr>
        <p:spPr>
          <a:xfrm>
            <a:off x="2137665"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6" name="Google Shape;306;p29"/>
          <p:cNvSpPr txBox="1"/>
          <p:nvPr/>
        </p:nvSpPr>
        <p:spPr>
          <a:xfrm>
            <a:off x="2276911" y="2051364"/>
            <a:ext cx="631897"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5%</a:t>
            </a:r>
            <a:endParaRPr b="0" i="0" sz="1400" u="none" cap="none" strike="noStrike">
              <a:solidFill>
                <a:srgbClr val="000000"/>
              </a:solidFill>
              <a:latin typeface="Arial"/>
              <a:ea typeface="Arial"/>
              <a:cs typeface="Arial"/>
              <a:sym typeface="Arial"/>
            </a:endParaRPr>
          </a:p>
        </p:txBody>
      </p:sp>
      <p:sp>
        <p:nvSpPr>
          <p:cNvPr id="307" name="Google Shape;307;p29"/>
          <p:cNvSpPr/>
          <p:nvPr/>
        </p:nvSpPr>
        <p:spPr>
          <a:xfrm>
            <a:off x="3538508"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08" name="Google Shape;308;p29"/>
          <p:cNvSpPr txBox="1"/>
          <p:nvPr/>
        </p:nvSpPr>
        <p:spPr>
          <a:xfrm>
            <a:off x="3608132" y="2051364"/>
            <a:ext cx="771141"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10%</a:t>
            </a:r>
            <a:endParaRPr b="0" i="0" sz="1400" u="none" cap="none" strike="noStrike">
              <a:solidFill>
                <a:srgbClr val="000000"/>
              </a:solidFill>
              <a:latin typeface="Arial"/>
              <a:ea typeface="Arial"/>
              <a:cs typeface="Arial"/>
              <a:sym typeface="Arial"/>
            </a:endParaRPr>
          </a:p>
        </p:txBody>
      </p:sp>
      <p:sp>
        <p:nvSpPr>
          <p:cNvPr id="309" name="Google Shape;309;p29"/>
          <p:cNvSpPr/>
          <p:nvPr/>
        </p:nvSpPr>
        <p:spPr>
          <a:xfrm>
            <a:off x="4939351"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10" name="Google Shape;310;p29"/>
          <p:cNvSpPr txBox="1"/>
          <p:nvPr/>
        </p:nvSpPr>
        <p:spPr>
          <a:xfrm>
            <a:off x="4974793" y="2051364"/>
            <a:ext cx="839505"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15%</a:t>
            </a:r>
            <a:endParaRPr b="0" i="0" sz="1400" u="none" cap="none" strike="noStrike">
              <a:solidFill>
                <a:srgbClr val="000000"/>
              </a:solidFill>
              <a:latin typeface="Arial"/>
              <a:ea typeface="Arial"/>
              <a:cs typeface="Arial"/>
              <a:sym typeface="Arial"/>
            </a:endParaRPr>
          </a:p>
        </p:txBody>
      </p:sp>
      <p:sp>
        <p:nvSpPr>
          <p:cNvPr id="311" name="Google Shape;311;p29"/>
          <p:cNvSpPr/>
          <p:nvPr/>
        </p:nvSpPr>
        <p:spPr>
          <a:xfrm>
            <a:off x="6340194"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4"/>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12" name="Google Shape;312;p29"/>
          <p:cNvSpPr txBox="1"/>
          <p:nvPr/>
        </p:nvSpPr>
        <p:spPr>
          <a:xfrm>
            <a:off x="6375638" y="2051364"/>
            <a:ext cx="839502"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20%</a:t>
            </a:r>
            <a:endParaRPr b="0" i="0" sz="1400" u="none" cap="none" strike="noStrike">
              <a:solidFill>
                <a:srgbClr val="000000"/>
              </a:solidFill>
              <a:latin typeface="Arial"/>
              <a:ea typeface="Arial"/>
              <a:cs typeface="Arial"/>
              <a:sym typeface="Arial"/>
            </a:endParaRPr>
          </a:p>
        </p:txBody>
      </p:sp>
      <p:sp>
        <p:nvSpPr>
          <p:cNvPr id="313" name="Google Shape;313;p29"/>
          <p:cNvSpPr/>
          <p:nvPr/>
        </p:nvSpPr>
        <p:spPr>
          <a:xfrm>
            <a:off x="7741037"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4"/>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14" name="Google Shape;314;p29"/>
          <p:cNvSpPr txBox="1"/>
          <p:nvPr/>
        </p:nvSpPr>
        <p:spPr>
          <a:xfrm>
            <a:off x="7776474" y="2051364"/>
            <a:ext cx="839513"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25%</a:t>
            </a:r>
            <a:endParaRPr b="0" i="0" sz="1400" u="none" cap="none" strike="noStrike">
              <a:solidFill>
                <a:srgbClr val="000000"/>
              </a:solidFill>
              <a:latin typeface="Arial"/>
              <a:ea typeface="Arial"/>
              <a:cs typeface="Arial"/>
              <a:sym typeface="Arial"/>
            </a:endParaRPr>
          </a:p>
        </p:txBody>
      </p:sp>
      <p:sp>
        <p:nvSpPr>
          <p:cNvPr id="315" name="Google Shape;315;p29"/>
          <p:cNvSpPr/>
          <p:nvPr/>
        </p:nvSpPr>
        <p:spPr>
          <a:xfrm>
            <a:off x="9141880"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4"/>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16" name="Google Shape;316;p29"/>
          <p:cNvSpPr txBox="1"/>
          <p:nvPr/>
        </p:nvSpPr>
        <p:spPr>
          <a:xfrm>
            <a:off x="9141883" y="2051364"/>
            <a:ext cx="910385" cy="420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30%</a:t>
            </a:r>
            <a:endParaRPr b="0" i="0" sz="1400" u="none" cap="none" strike="noStrike">
              <a:solidFill>
                <a:srgbClr val="000000"/>
              </a:solidFill>
              <a:latin typeface="Arial"/>
              <a:ea typeface="Arial"/>
              <a:cs typeface="Arial"/>
              <a:sym typeface="Arial"/>
            </a:endParaRPr>
          </a:p>
        </p:txBody>
      </p:sp>
      <p:sp>
        <p:nvSpPr>
          <p:cNvPr id="317" name="Google Shape;317;p29"/>
          <p:cNvSpPr/>
          <p:nvPr/>
        </p:nvSpPr>
        <p:spPr>
          <a:xfrm>
            <a:off x="10542724" y="1819798"/>
            <a:ext cx="910390" cy="1024147"/>
          </a:xfrm>
          <a:custGeom>
            <a:rect b="b" l="l" r="r" t="t"/>
            <a:pathLst>
              <a:path extrusionOk="0" h="794737" w="706460">
                <a:moveTo>
                  <a:pt x="353297" y="0"/>
                </a:moveTo>
                <a:cubicBezTo>
                  <a:pt x="364555" y="0"/>
                  <a:pt x="375790" y="2471"/>
                  <a:pt x="384329" y="7414"/>
                </a:cubicBezTo>
                <a:cubicBezTo>
                  <a:pt x="675361" y="175484"/>
                  <a:pt x="675361" y="175484"/>
                  <a:pt x="675361" y="175484"/>
                </a:cubicBezTo>
                <a:cubicBezTo>
                  <a:pt x="692618" y="185371"/>
                  <a:pt x="706460" y="209458"/>
                  <a:pt x="706460" y="229411"/>
                </a:cubicBezTo>
                <a:cubicBezTo>
                  <a:pt x="706460" y="565371"/>
                  <a:pt x="706460" y="565371"/>
                  <a:pt x="706460" y="565371"/>
                </a:cubicBezTo>
                <a:cubicBezTo>
                  <a:pt x="706460" y="585144"/>
                  <a:pt x="692618" y="609411"/>
                  <a:pt x="675361" y="619298"/>
                </a:cubicBezTo>
                <a:cubicBezTo>
                  <a:pt x="384329" y="787188"/>
                  <a:pt x="384329" y="787188"/>
                  <a:pt x="384329" y="787188"/>
                </a:cubicBezTo>
                <a:cubicBezTo>
                  <a:pt x="367251" y="797254"/>
                  <a:pt x="339388" y="797254"/>
                  <a:pt x="322131" y="787188"/>
                </a:cubicBezTo>
                <a:cubicBezTo>
                  <a:pt x="31099" y="619298"/>
                  <a:pt x="31099" y="619298"/>
                  <a:pt x="31099" y="619298"/>
                </a:cubicBezTo>
                <a:cubicBezTo>
                  <a:pt x="14021" y="609411"/>
                  <a:pt x="0" y="585144"/>
                  <a:pt x="0" y="565371"/>
                </a:cubicBezTo>
                <a:cubicBezTo>
                  <a:pt x="0" y="229411"/>
                  <a:pt x="0" y="229411"/>
                  <a:pt x="0" y="229411"/>
                </a:cubicBezTo>
                <a:cubicBezTo>
                  <a:pt x="0" y="209458"/>
                  <a:pt x="14021" y="185371"/>
                  <a:pt x="31099" y="175484"/>
                </a:cubicBezTo>
                <a:cubicBezTo>
                  <a:pt x="322131" y="7414"/>
                  <a:pt x="322131" y="7414"/>
                  <a:pt x="322131" y="7414"/>
                </a:cubicBezTo>
                <a:cubicBezTo>
                  <a:pt x="330760" y="2471"/>
                  <a:pt x="342040" y="0"/>
                  <a:pt x="353297" y="0"/>
                </a:cubicBezTo>
                <a:close/>
              </a:path>
            </a:pathLst>
          </a:custGeom>
          <a:solidFill>
            <a:schemeClr val="accent5"/>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18" name="Google Shape;318;p29"/>
          <p:cNvSpPr txBox="1"/>
          <p:nvPr/>
        </p:nvSpPr>
        <p:spPr>
          <a:xfrm>
            <a:off x="10542727" y="2051364"/>
            <a:ext cx="91038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35%</a:t>
            </a:r>
            <a:endParaRPr b="0" i="0" sz="1400" u="none" cap="none" strike="noStrike">
              <a:solidFill>
                <a:srgbClr val="000000"/>
              </a:solidFill>
              <a:latin typeface="Arial"/>
              <a:ea typeface="Arial"/>
              <a:cs typeface="Arial"/>
              <a:sym typeface="Arial"/>
            </a:endParaRPr>
          </a:p>
        </p:txBody>
      </p:sp>
      <p:sp>
        <p:nvSpPr>
          <p:cNvPr id="319" name="Google Shape;319;p29"/>
          <p:cNvSpPr/>
          <p:nvPr/>
        </p:nvSpPr>
        <p:spPr>
          <a:xfrm>
            <a:off x="10153939" y="2213136"/>
            <a:ext cx="259189" cy="237466"/>
          </a:xfrm>
          <a:prstGeom prst="rightArrow">
            <a:avLst>
              <a:gd fmla="val 50000" name="adj1"/>
              <a:gd fmla="val 49026" name="adj2"/>
            </a:avLst>
          </a:prstGeom>
          <a:solidFill>
            <a:schemeClr val="accent2"/>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Raleway"/>
              <a:ea typeface="Raleway"/>
              <a:cs typeface="Raleway"/>
              <a:sym typeface="Raleway"/>
            </a:endParaRPr>
          </a:p>
        </p:txBody>
      </p:sp>
      <p:sp>
        <p:nvSpPr>
          <p:cNvPr id="320" name="Google Shape;320;p29"/>
          <p:cNvSpPr/>
          <p:nvPr/>
        </p:nvSpPr>
        <p:spPr>
          <a:xfrm>
            <a:off x="3048052" y="2917371"/>
            <a:ext cx="1772443" cy="313509"/>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T2D prevention</a:t>
            </a:r>
            <a:endParaRPr b="0" i="0" sz="1400" u="none" cap="none" strike="noStrike">
              <a:solidFill>
                <a:srgbClr val="000000"/>
              </a:solidFill>
              <a:latin typeface="Arial"/>
              <a:ea typeface="Arial"/>
              <a:cs typeface="Arial"/>
              <a:sym typeface="Arial"/>
            </a:endParaRPr>
          </a:p>
        </p:txBody>
      </p:sp>
      <p:sp>
        <p:nvSpPr>
          <p:cNvPr id="321" name="Google Shape;321;p29"/>
          <p:cNvSpPr/>
          <p:nvPr/>
        </p:nvSpPr>
        <p:spPr>
          <a:xfrm>
            <a:off x="2490651" y="3425670"/>
            <a:ext cx="5669279" cy="313509"/>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Physical function</a:t>
            </a:r>
            <a:endParaRPr b="0" i="0" sz="1400" u="none" cap="none" strike="noStrike">
              <a:solidFill>
                <a:srgbClr val="000000"/>
              </a:solidFill>
              <a:latin typeface="Arial"/>
              <a:ea typeface="Arial"/>
              <a:cs typeface="Arial"/>
              <a:sym typeface="Arial"/>
            </a:endParaRPr>
          </a:p>
        </p:txBody>
      </p:sp>
      <p:sp>
        <p:nvSpPr>
          <p:cNvPr id="322" name="Google Shape;322;p29"/>
          <p:cNvSpPr/>
          <p:nvPr/>
        </p:nvSpPr>
        <p:spPr>
          <a:xfrm>
            <a:off x="3960749" y="3933969"/>
            <a:ext cx="7055594" cy="313509"/>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T2D glycemia</a:t>
            </a:r>
            <a:endParaRPr b="0" i="0" sz="1400" u="none" cap="none" strike="noStrike">
              <a:solidFill>
                <a:srgbClr val="000000"/>
              </a:solidFill>
              <a:latin typeface="Arial"/>
              <a:ea typeface="Arial"/>
              <a:cs typeface="Arial"/>
              <a:sym typeface="Arial"/>
            </a:endParaRPr>
          </a:p>
        </p:txBody>
      </p:sp>
      <p:sp>
        <p:nvSpPr>
          <p:cNvPr id="323" name="Google Shape;323;p29"/>
          <p:cNvSpPr/>
          <p:nvPr/>
        </p:nvSpPr>
        <p:spPr>
          <a:xfrm>
            <a:off x="2490651" y="4442268"/>
            <a:ext cx="7201989" cy="313509"/>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HTN</a:t>
            </a:r>
            <a:endParaRPr b="0" i="0" sz="1400" u="none" cap="none" strike="noStrike">
              <a:solidFill>
                <a:srgbClr val="000000"/>
              </a:solidFill>
              <a:latin typeface="Arial"/>
              <a:ea typeface="Arial"/>
              <a:cs typeface="Arial"/>
              <a:sym typeface="Arial"/>
            </a:endParaRPr>
          </a:p>
        </p:txBody>
      </p:sp>
      <p:sp>
        <p:nvSpPr>
          <p:cNvPr id="324" name="Google Shape;324;p29"/>
          <p:cNvSpPr/>
          <p:nvPr/>
        </p:nvSpPr>
        <p:spPr>
          <a:xfrm>
            <a:off x="3538505" y="4950567"/>
            <a:ext cx="1817266" cy="313509"/>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Sleep apnea</a:t>
            </a:r>
            <a:endParaRPr b="0" i="0" sz="1200" u="none" cap="none" strike="noStrike">
              <a:solidFill>
                <a:schemeClr val="lt1"/>
              </a:solidFill>
              <a:latin typeface="Raleway"/>
              <a:ea typeface="Raleway"/>
              <a:cs typeface="Raleway"/>
              <a:sym typeface="Raleway"/>
            </a:endParaRPr>
          </a:p>
        </p:txBody>
      </p:sp>
      <p:sp>
        <p:nvSpPr>
          <p:cNvPr id="325" name="Google Shape;325;p29"/>
          <p:cNvSpPr/>
          <p:nvPr/>
        </p:nvSpPr>
        <p:spPr>
          <a:xfrm>
            <a:off x="3934272" y="5458866"/>
            <a:ext cx="5758367" cy="313509"/>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T2D remission</a:t>
            </a:r>
            <a:endParaRPr b="0" i="0" sz="1400" u="none" cap="none" strike="noStrike">
              <a:solidFill>
                <a:srgbClr val="000000"/>
              </a:solidFill>
              <a:latin typeface="Arial"/>
              <a:ea typeface="Arial"/>
              <a:cs typeface="Arial"/>
              <a:sym typeface="Arial"/>
            </a:endParaRPr>
          </a:p>
        </p:txBody>
      </p:sp>
      <p:sp>
        <p:nvSpPr>
          <p:cNvPr id="326" name="Google Shape;326;p29"/>
          <p:cNvSpPr/>
          <p:nvPr/>
        </p:nvSpPr>
        <p:spPr>
          <a:xfrm>
            <a:off x="4151985" y="5967166"/>
            <a:ext cx="5322942" cy="313509"/>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aleway"/>
                <a:ea typeface="Raleway"/>
                <a:cs typeface="Raleway"/>
                <a:sym typeface="Raleway"/>
              </a:rPr>
              <a:t>NASH</a:t>
            </a:r>
            <a:endParaRPr b="0" i="0" sz="1400" u="none" cap="none" strike="noStrike">
              <a:solidFill>
                <a:srgbClr val="000000"/>
              </a:solidFill>
              <a:latin typeface="Arial"/>
              <a:ea typeface="Arial"/>
              <a:cs typeface="Arial"/>
              <a:sym typeface="Arial"/>
            </a:endParaRPr>
          </a:p>
        </p:txBody>
      </p:sp>
      <p:grpSp>
        <p:nvGrpSpPr>
          <p:cNvPr id="327" name="Google Shape;327;p29"/>
          <p:cNvGrpSpPr/>
          <p:nvPr/>
        </p:nvGrpSpPr>
        <p:grpSpPr>
          <a:xfrm>
            <a:off x="552072" y="4716948"/>
            <a:ext cx="1992345" cy="1272748"/>
            <a:chOff x="552072" y="4478412"/>
            <a:chExt cx="1992345" cy="1272748"/>
          </a:xfrm>
        </p:grpSpPr>
        <p:sp>
          <p:nvSpPr>
            <p:cNvPr id="328" name="Google Shape;328;p29"/>
            <p:cNvSpPr/>
            <p:nvPr/>
          </p:nvSpPr>
          <p:spPr>
            <a:xfrm>
              <a:off x="552072" y="4478412"/>
              <a:ext cx="277023" cy="27702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329" name="Google Shape;329;p29"/>
            <p:cNvSpPr txBox="1"/>
            <p:nvPr/>
          </p:nvSpPr>
          <p:spPr>
            <a:xfrm>
              <a:off x="884379" y="4489276"/>
              <a:ext cx="166003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aleway"/>
                  <a:ea typeface="Raleway"/>
                  <a:cs typeface="Raleway"/>
                  <a:sym typeface="Raleway"/>
                </a:rPr>
                <a:t>Cardiometabolic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200"/>
                <a:buFont typeface="Arial"/>
                <a:buNone/>
              </a:pPr>
              <a:r>
                <a:rPr b="0" i="0" lang="en-US" sz="1200" u="none" cap="none" strike="noStrike">
                  <a:solidFill>
                    <a:schemeClr val="dk1"/>
                  </a:solidFill>
                  <a:latin typeface="Raleway"/>
                  <a:ea typeface="Raleway"/>
                  <a:cs typeface="Raleway"/>
                  <a:sym typeface="Raleway"/>
                </a:rPr>
                <a:t>Biomechanical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200"/>
                <a:buFont typeface="Arial"/>
                <a:buNone/>
              </a:pPr>
              <a:r>
                <a:rPr b="0" i="0" lang="en-US" sz="1200" u="none" cap="none" strike="noStrike">
                  <a:solidFill>
                    <a:schemeClr val="dk1"/>
                  </a:solidFill>
                  <a:latin typeface="Raleway"/>
                  <a:ea typeface="Raleway"/>
                  <a:cs typeface="Raleway"/>
                  <a:sym typeface="Raleway"/>
                </a:rPr>
                <a:t>Semaglutide 2.4 mg</a:t>
              </a:r>
              <a:endParaRPr b="0" i="0" sz="1400" u="none" cap="none" strike="noStrike">
                <a:solidFill>
                  <a:srgbClr val="000000"/>
                </a:solidFill>
                <a:latin typeface="Arial"/>
                <a:ea typeface="Arial"/>
                <a:cs typeface="Arial"/>
                <a:sym typeface="Arial"/>
              </a:endParaRPr>
            </a:p>
          </p:txBody>
        </p:sp>
        <p:sp>
          <p:nvSpPr>
            <p:cNvPr id="330" name="Google Shape;330;p29"/>
            <p:cNvSpPr/>
            <p:nvPr/>
          </p:nvSpPr>
          <p:spPr>
            <a:xfrm>
              <a:off x="552072" y="4982931"/>
              <a:ext cx="277023" cy="277023"/>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331" name="Google Shape;331;p29"/>
            <p:cNvSpPr/>
            <p:nvPr/>
          </p:nvSpPr>
          <p:spPr>
            <a:xfrm>
              <a:off x="552072" y="5459492"/>
              <a:ext cx="277023" cy="277023"/>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0"/>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E4F0F0">
              <a:alpha val="90588"/>
            </a:srgbClr>
          </a:solidFill>
          <a:ln>
            <a:noFill/>
          </a:ln>
        </p:spPr>
      </p:pic>
      <p:sp>
        <p:nvSpPr>
          <p:cNvPr id="337" name="Google Shape;337;p30"/>
          <p:cNvSpPr/>
          <p:nvPr/>
        </p:nvSpPr>
        <p:spPr>
          <a:xfrm>
            <a:off x="0" y="0"/>
            <a:ext cx="12192000" cy="6858000"/>
          </a:xfrm>
          <a:prstGeom prst="rect">
            <a:avLst/>
          </a:prstGeom>
          <a:solidFill>
            <a:schemeClr val="accent1">
              <a:alpha val="5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338" name="Google Shape;338;p30"/>
          <p:cNvSpPr txBox="1"/>
          <p:nvPr/>
        </p:nvSpPr>
        <p:spPr>
          <a:xfrm>
            <a:off x="5765074" y="1555739"/>
            <a:ext cx="5848065" cy="2086725"/>
          </a:xfrm>
          <a:prstGeom prst="rect">
            <a:avLst/>
          </a:prstGeom>
          <a:noFill/>
          <a:ln>
            <a:noFill/>
          </a:ln>
        </p:spPr>
        <p:txBody>
          <a:bodyPr anchorCtr="0" anchor="ctr" bIns="45700" lIns="91425" spcFirstLastPara="1" rIns="91425" wrap="square" tIns="45700">
            <a:spAutoFit/>
          </a:bodyPr>
          <a:lstStyle/>
          <a:p>
            <a:pPr indent="0" lvl="0" marL="0" marR="0" rtl="0" algn="r">
              <a:lnSpc>
                <a:spcPct val="80000"/>
              </a:lnSpc>
              <a:spcBef>
                <a:spcPts val="0"/>
              </a:spcBef>
              <a:spcAft>
                <a:spcPts val="0"/>
              </a:spcAft>
              <a:buClr>
                <a:srgbClr val="000000"/>
              </a:buClr>
              <a:buSzPts val="5400"/>
              <a:buFont typeface="Arial"/>
              <a:buNone/>
            </a:pPr>
            <a:r>
              <a:rPr b="1" i="0" lang="en-US" sz="5400" u="none" cap="none" strike="noStrike">
                <a:solidFill>
                  <a:schemeClr val="lt1"/>
                </a:solidFill>
                <a:latin typeface="Raleway"/>
                <a:ea typeface="Raleway"/>
                <a:cs typeface="Raleway"/>
                <a:sym typeface="Raleway"/>
              </a:rPr>
              <a:t>Approaching a patient with obesity</a:t>
            </a:r>
            <a:endParaRPr b="1" i="0" sz="5400" u="none" cap="none" strike="noStrike">
              <a:solidFill>
                <a:schemeClr val="lt1"/>
              </a:solidFill>
              <a:latin typeface="Raleway"/>
              <a:ea typeface="Raleway"/>
              <a:cs typeface="Raleway"/>
              <a:sym typeface="Raleway"/>
            </a:endParaRPr>
          </a:p>
        </p:txBody>
      </p:sp>
      <p:sp>
        <p:nvSpPr>
          <p:cNvPr id="339" name="Google Shape;339;p30"/>
          <p:cNvSpPr/>
          <p:nvPr/>
        </p:nvSpPr>
        <p:spPr>
          <a:xfrm>
            <a:off x="-14515" y="5646057"/>
            <a:ext cx="1211943" cy="1211943"/>
          </a:xfrm>
          <a:prstGeom prst="rtTriangle">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340" name="Google Shape;340;p30"/>
          <p:cNvGrpSpPr/>
          <p:nvPr/>
        </p:nvGrpSpPr>
        <p:grpSpPr>
          <a:xfrm flipH="1">
            <a:off x="10401301" y="488563"/>
            <a:ext cx="1790700" cy="1273509"/>
            <a:chOff x="0" y="-32726"/>
            <a:chExt cx="1790700" cy="1273509"/>
          </a:xfrm>
        </p:grpSpPr>
        <p:sp>
          <p:nvSpPr>
            <p:cNvPr id="341" name="Google Shape;341;p30"/>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342" name="Google Shape;342;p30"/>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343" name="Google Shape;343;p30"/>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344" name="Google Shape;344;p30"/>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5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750"/>
                                        <p:tgtEl>
                                          <p:spTgt spid="3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p31"/>
          <p:cNvGrpSpPr/>
          <p:nvPr/>
        </p:nvGrpSpPr>
        <p:grpSpPr>
          <a:xfrm>
            <a:off x="3524745" y="2348512"/>
            <a:ext cx="5137491" cy="3128432"/>
            <a:chOff x="3524745" y="2348512"/>
            <a:chExt cx="5137491" cy="3128432"/>
          </a:xfrm>
        </p:grpSpPr>
        <p:sp>
          <p:nvSpPr>
            <p:cNvPr id="350" name="Google Shape;350;p31"/>
            <p:cNvSpPr/>
            <p:nvPr/>
          </p:nvSpPr>
          <p:spPr>
            <a:xfrm>
              <a:off x="4577007" y="3955765"/>
              <a:ext cx="1474228" cy="1472663"/>
            </a:xfrm>
            <a:custGeom>
              <a:rect b="b" l="l" r="r" t="t"/>
              <a:pathLst>
                <a:path extrusionOk="0" h="622" w="622">
                  <a:moveTo>
                    <a:pt x="622" y="343"/>
                  </a:moveTo>
                  <a:cubicBezTo>
                    <a:pt x="536" y="338"/>
                    <a:pt x="451" y="303"/>
                    <a:pt x="385" y="237"/>
                  </a:cubicBezTo>
                  <a:cubicBezTo>
                    <a:pt x="319" y="171"/>
                    <a:pt x="284" y="86"/>
                    <a:pt x="279" y="0"/>
                  </a:cubicBezTo>
                  <a:cubicBezTo>
                    <a:pt x="0" y="0"/>
                    <a:pt x="0" y="0"/>
                    <a:pt x="0" y="0"/>
                  </a:cubicBezTo>
                  <a:cubicBezTo>
                    <a:pt x="5" y="158"/>
                    <a:pt x="67" y="314"/>
                    <a:pt x="187" y="435"/>
                  </a:cubicBezTo>
                  <a:cubicBezTo>
                    <a:pt x="308" y="555"/>
                    <a:pt x="464" y="617"/>
                    <a:pt x="622" y="622"/>
                  </a:cubicBezTo>
                  <a:cubicBezTo>
                    <a:pt x="622" y="343"/>
                    <a:pt x="622" y="343"/>
                    <a:pt x="622" y="343"/>
                  </a:cubicBezTo>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1" name="Google Shape;351;p31"/>
            <p:cNvSpPr/>
            <p:nvPr/>
          </p:nvSpPr>
          <p:spPr>
            <a:xfrm>
              <a:off x="6135745" y="3955765"/>
              <a:ext cx="1475794" cy="1472663"/>
            </a:xfrm>
            <a:custGeom>
              <a:rect b="b" l="l" r="r" t="t"/>
              <a:pathLst>
                <a:path extrusionOk="0" h="622" w="622">
                  <a:moveTo>
                    <a:pt x="343" y="0"/>
                  </a:moveTo>
                  <a:cubicBezTo>
                    <a:pt x="338" y="86"/>
                    <a:pt x="303" y="171"/>
                    <a:pt x="237" y="237"/>
                  </a:cubicBezTo>
                  <a:cubicBezTo>
                    <a:pt x="171" y="303"/>
                    <a:pt x="86" y="338"/>
                    <a:pt x="0" y="343"/>
                  </a:cubicBezTo>
                  <a:cubicBezTo>
                    <a:pt x="0" y="622"/>
                    <a:pt x="0" y="622"/>
                    <a:pt x="0" y="622"/>
                  </a:cubicBezTo>
                  <a:cubicBezTo>
                    <a:pt x="158" y="617"/>
                    <a:pt x="314" y="555"/>
                    <a:pt x="435" y="435"/>
                  </a:cubicBezTo>
                  <a:cubicBezTo>
                    <a:pt x="555" y="314"/>
                    <a:pt x="617" y="158"/>
                    <a:pt x="622" y="0"/>
                  </a:cubicBezTo>
                  <a:cubicBezTo>
                    <a:pt x="343" y="0"/>
                    <a:pt x="343" y="0"/>
                    <a:pt x="343" y="0"/>
                  </a:cubicBezTo>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2" name="Google Shape;352;p31"/>
            <p:cNvSpPr/>
            <p:nvPr/>
          </p:nvSpPr>
          <p:spPr>
            <a:xfrm>
              <a:off x="6135745" y="2398592"/>
              <a:ext cx="1475794" cy="1471099"/>
            </a:xfrm>
            <a:custGeom>
              <a:rect b="b" l="l" r="r" t="t"/>
              <a:pathLst>
                <a:path extrusionOk="0" h="622" w="622">
                  <a:moveTo>
                    <a:pt x="0" y="279"/>
                  </a:moveTo>
                  <a:cubicBezTo>
                    <a:pt x="86" y="284"/>
                    <a:pt x="171" y="319"/>
                    <a:pt x="237" y="385"/>
                  </a:cubicBezTo>
                  <a:cubicBezTo>
                    <a:pt x="303" y="451"/>
                    <a:pt x="338" y="536"/>
                    <a:pt x="343" y="622"/>
                  </a:cubicBezTo>
                  <a:cubicBezTo>
                    <a:pt x="622" y="622"/>
                    <a:pt x="622" y="622"/>
                    <a:pt x="622" y="622"/>
                  </a:cubicBezTo>
                  <a:cubicBezTo>
                    <a:pt x="617" y="464"/>
                    <a:pt x="555" y="308"/>
                    <a:pt x="435" y="187"/>
                  </a:cubicBezTo>
                  <a:cubicBezTo>
                    <a:pt x="314" y="67"/>
                    <a:pt x="158" y="5"/>
                    <a:pt x="0" y="0"/>
                  </a:cubicBezTo>
                  <a:cubicBezTo>
                    <a:pt x="0" y="279"/>
                    <a:pt x="0" y="279"/>
                    <a:pt x="0" y="279"/>
                  </a:cubicBezTo>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3" name="Google Shape;353;p31"/>
            <p:cNvSpPr/>
            <p:nvPr/>
          </p:nvSpPr>
          <p:spPr>
            <a:xfrm>
              <a:off x="4577007" y="2398592"/>
              <a:ext cx="1474228" cy="1471099"/>
            </a:xfrm>
            <a:custGeom>
              <a:rect b="b" l="l" r="r" t="t"/>
              <a:pathLst>
                <a:path extrusionOk="0" h="622" w="622">
                  <a:moveTo>
                    <a:pt x="279" y="622"/>
                  </a:moveTo>
                  <a:cubicBezTo>
                    <a:pt x="284" y="536"/>
                    <a:pt x="319" y="451"/>
                    <a:pt x="385" y="385"/>
                  </a:cubicBezTo>
                  <a:cubicBezTo>
                    <a:pt x="451" y="319"/>
                    <a:pt x="536" y="284"/>
                    <a:pt x="622" y="279"/>
                  </a:cubicBezTo>
                  <a:cubicBezTo>
                    <a:pt x="622" y="0"/>
                    <a:pt x="622" y="0"/>
                    <a:pt x="622" y="0"/>
                  </a:cubicBezTo>
                  <a:cubicBezTo>
                    <a:pt x="464" y="5"/>
                    <a:pt x="308" y="67"/>
                    <a:pt x="187" y="187"/>
                  </a:cubicBezTo>
                  <a:cubicBezTo>
                    <a:pt x="67" y="308"/>
                    <a:pt x="5" y="464"/>
                    <a:pt x="0" y="622"/>
                  </a:cubicBezTo>
                  <a:cubicBezTo>
                    <a:pt x="279" y="622"/>
                    <a:pt x="279" y="622"/>
                    <a:pt x="279" y="622"/>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4" name="Google Shape;354;p31"/>
            <p:cNvSpPr/>
            <p:nvPr/>
          </p:nvSpPr>
          <p:spPr>
            <a:xfrm>
              <a:off x="6595854" y="4414310"/>
              <a:ext cx="1064199" cy="1062634"/>
            </a:xfrm>
            <a:prstGeom prst="ellipse">
              <a:avLst/>
            </a:pr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5" name="Google Shape;355;p31"/>
            <p:cNvSpPr/>
            <p:nvPr/>
          </p:nvSpPr>
          <p:spPr>
            <a:xfrm>
              <a:off x="6595854" y="4414310"/>
              <a:ext cx="536795" cy="535229"/>
            </a:xfrm>
            <a:custGeom>
              <a:rect b="b" l="l" r="r" t="t"/>
              <a:pathLst>
                <a:path extrusionOk="0" h="226" w="226">
                  <a:moveTo>
                    <a:pt x="0" y="226"/>
                  </a:moveTo>
                  <a:cubicBezTo>
                    <a:pt x="0" y="226"/>
                    <a:pt x="0" y="226"/>
                    <a:pt x="0" y="226"/>
                  </a:cubicBezTo>
                  <a:cubicBezTo>
                    <a:pt x="0" y="226"/>
                    <a:pt x="0" y="226"/>
                    <a:pt x="0" y="226"/>
                  </a:cubicBezTo>
                  <a:moveTo>
                    <a:pt x="0" y="226"/>
                  </a:moveTo>
                  <a:cubicBezTo>
                    <a:pt x="0" y="226"/>
                    <a:pt x="0" y="226"/>
                    <a:pt x="0" y="226"/>
                  </a:cubicBezTo>
                  <a:cubicBezTo>
                    <a:pt x="0" y="226"/>
                    <a:pt x="0" y="226"/>
                    <a:pt x="0" y="226"/>
                  </a:cubicBezTo>
                  <a:moveTo>
                    <a:pt x="0" y="226"/>
                  </a:moveTo>
                  <a:cubicBezTo>
                    <a:pt x="0" y="226"/>
                    <a:pt x="0" y="226"/>
                    <a:pt x="0" y="226"/>
                  </a:cubicBezTo>
                  <a:cubicBezTo>
                    <a:pt x="0" y="226"/>
                    <a:pt x="0" y="226"/>
                    <a:pt x="0" y="226"/>
                  </a:cubicBezTo>
                  <a:moveTo>
                    <a:pt x="0" y="226"/>
                  </a:moveTo>
                  <a:cubicBezTo>
                    <a:pt x="0" y="226"/>
                    <a:pt x="0" y="226"/>
                    <a:pt x="0" y="226"/>
                  </a:cubicBezTo>
                  <a:cubicBezTo>
                    <a:pt x="0" y="226"/>
                    <a:pt x="0" y="226"/>
                    <a:pt x="0" y="226"/>
                  </a:cubicBezTo>
                  <a:moveTo>
                    <a:pt x="0" y="225"/>
                  </a:moveTo>
                  <a:cubicBezTo>
                    <a:pt x="0" y="225"/>
                    <a:pt x="0" y="225"/>
                    <a:pt x="0" y="225"/>
                  </a:cubicBezTo>
                  <a:cubicBezTo>
                    <a:pt x="0" y="225"/>
                    <a:pt x="0" y="225"/>
                    <a:pt x="0" y="225"/>
                  </a:cubicBezTo>
                  <a:moveTo>
                    <a:pt x="0" y="225"/>
                  </a:moveTo>
                  <a:cubicBezTo>
                    <a:pt x="0" y="225"/>
                    <a:pt x="0" y="225"/>
                    <a:pt x="0" y="225"/>
                  </a:cubicBezTo>
                  <a:cubicBezTo>
                    <a:pt x="0" y="225"/>
                    <a:pt x="0" y="225"/>
                    <a:pt x="0" y="225"/>
                  </a:cubicBezTo>
                  <a:moveTo>
                    <a:pt x="0" y="225"/>
                  </a:moveTo>
                  <a:cubicBezTo>
                    <a:pt x="0" y="225"/>
                    <a:pt x="0" y="225"/>
                    <a:pt x="0" y="225"/>
                  </a:cubicBezTo>
                  <a:cubicBezTo>
                    <a:pt x="0" y="225"/>
                    <a:pt x="0" y="225"/>
                    <a:pt x="0" y="225"/>
                  </a:cubicBezTo>
                  <a:moveTo>
                    <a:pt x="0" y="225"/>
                  </a:moveTo>
                  <a:cubicBezTo>
                    <a:pt x="0" y="225"/>
                    <a:pt x="0" y="225"/>
                    <a:pt x="0" y="225"/>
                  </a:cubicBezTo>
                  <a:cubicBezTo>
                    <a:pt x="0" y="225"/>
                    <a:pt x="0" y="225"/>
                    <a:pt x="0" y="225"/>
                  </a:cubicBezTo>
                  <a:moveTo>
                    <a:pt x="0" y="225"/>
                  </a:moveTo>
                  <a:cubicBezTo>
                    <a:pt x="0" y="225"/>
                    <a:pt x="0" y="225"/>
                    <a:pt x="0" y="225"/>
                  </a:cubicBezTo>
                  <a:cubicBezTo>
                    <a:pt x="0" y="225"/>
                    <a:pt x="0" y="225"/>
                    <a:pt x="0" y="225"/>
                  </a:cubicBezTo>
                  <a:moveTo>
                    <a:pt x="0" y="224"/>
                  </a:moveTo>
                  <a:cubicBezTo>
                    <a:pt x="0" y="225"/>
                    <a:pt x="0" y="225"/>
                    <a:pt x="0" y="225"/>
                  </a:cubicBezTo>
                  <a:cubicBezTo>
                    <a:pt x="0" y="225"/>
                    <a:pt x="0" y="225"/>
                    <a:pt x="0" y="224"/>
                  </a:cubicBezTo>
                  <a:moveTo>
                    <a:pt x="0" y="224"/>
                  </a:moveTo>
                  <a:cubicBezTo>
                    <a:pt x="0" y="224"/>
                    <a:pt x="0" y="224"/>
                    <a:pt x="0" y="224"/>
                  </a:cubicBezTo>
                  <a:cubicBezTo>
                    <a:pt x="0" y="224"/>
                    <a:pt x="0" y="224"/>
                    <a:pt x="0" y="224"/>
                  </a:cubicBezTo>
                  <a:moveTo>
                    <a:pt x="226" y="0"/>
                  </a:moveTo>
                  <a:cubicBezTo>
                    <a:pt x="226" y="0"/>
                    <a:pt x="226" y="0"/>
                    <a:pt x="226" y="0"/>
                  </a:cubicBezTo>
                  <a:cubicBezTo>
                    <a:pt x="226" y="0"/>
                    <a:pt x="226" y="0"/>
                    <a:pt x="226" y="0"/>
                  </a:cubicBezTo>
                  <a:moveTo>
                    <a:pt x="226" y="0"/>
                  </a:moveTo>
                  <a:cubicBezTo>
                    <a:pt x="226" y="0"/>
                    <a:pt x="226" y="0"/>
                    <a:pt x="226" y="0"/>
                  </a:cubicBezTo>
                  <a:cubicBezTo>
                    <a:pt x="226" y="0"/>
                    <a:pt x="226" y="0"/>
                    <a:pt x="226" y="0"/>
                  </a:cubicBezTo>
                  <a:moveTo>
                    <a:pt x="226" y="0"/>
                  </a:moveTo>
                  <a:cubicBezTo>
                    <a:pt x="226" y="0"/>
                    <a:pt x="226" y="0"/>
                    <a:pt x="226" y="0"/>
                  </a:cubicBezTo>
                  <a:cubicBezTo>
                    <a:pt x="226" y="0"/>
                    <a:pt x="226" y="0"/>
                    <a:pt x="226" y="0"/>
                  </a:cubicBezTo>
                  <a:moveTo>
                    <a:pt x="226" y="0"/>
                  </a:moveTo>
                  <a:cubicBezTo>
                    <a:pt x="226" y="0"/>
                    <a:pt x="226" y="0"/>
                    <a:pt x="226" y="0"/>
                  </a:cubicBezTo>
                  <a:cubicBezTo>
                    <a:pt x="226" y="0"/>
                    <a:pt x="226" y="0"/>
                    <a:pt x="226" y="0"/>
                  </a:cubicBezTo>
                  <a:moveTo>
                    <a:pt x="225" y="0"/>
                  </a:moveTo>
                  <a:cubicBezTo>
                    <a:pt x="225" y="0"/>
                    <a:pt x="225" y="0"/>
                    <a:pt x="225" y="0"/>
                  </a:cubicBezTo>
                  <a:cubicBezTo>
                    <a:pt x="225" y="0"/>
                    <a:pt x="225" y="0"/>
                    <a:pt x="225" y="0"/>
                  </a:cubicBezTo>
                  <a:moveTo>
                    <a:pt x="225" y="0"/>
                  </a:moveTo>
                  <a:cubicBezTo>
                    <a:pt x="225" y="0"/>
                    <a:pt x="225" y="0"/>
                    <a:pt x="225" y="0"/>
                  </a:cubicBezTo>
                  <a:cubicBezTo>
                    <a:pt x="225" y="0"/>
                    <a:pt x="225" y="0"/>
                    <a:pt x="225" y="0"/>
                  </a:cubicBezTo>
                  <a:moveTo>
                    <a:pt x="225" y="0"/>
                  </a:moveTo>
                  <a:cubicBezTo>
                    <a:pt x="225" y="0"/>
                    <a:pt x="225" y="0"/>
                    <a:pt x="225" y="0"/>
                  </a:cubicBezTo>
                  <a:cubicBezTo>
                    <a:pt x="225" y="0"/>
                    <a:pt x="225" y="0"/>
                    <a:pt x="225" y="0"/>
                  </a:cubicBezTo>
                  <a:moveTo>
                    <a:pt x="225" y="0"/>
                  </a:moveTo>
                  <a:cubicBezTo>
                    <a:pt x="225" y="0"/>
                    <a:pt x="225" y="0"/>
                    <a:pt x="225" y="0"/>
                  </a:cubicBezTo>
                  <a:cubicBezTo>
                    <a:pt x="225" y="0"/>
                    <a:pt x="225" y="0"/>
                    <a:pt x="225" y="0"/>
                  </a:cubicBezTo>
                  <a:moveTo>
                    <a:pt x="225" y="0"/>
                  </a:moveTo>
                  <a:cubicBezTo>
                    <a:pt x="225" y="0"/>
                    <a:pt x="225" y="0"/>
                    <a:pt x="225" y="0"/>
                  </a:cubicBezTo>
                  <a:cubicBezTo>
                    <a:pt x="225" y="0"/>
                    <a:pt x="225" y="0"/>
                    <a:pt x="225" y="0"/>
                  </a:cubicBezTo>
                  <a:moveTo>
                    <a:pt x="224" y="0"/>
                  </a:moveTo>
                  <a:cubicBezTo>
                    <a:pt x="225" y="0"/>
                    <a:pt x="225" y="0"/>
                    <a:pt x="225" y="0"/>
                  </a:cubicBezTo>
                  <a:cubicBezTo>
                    <a:pt x="225" y="0"/>
                    <a:pt x="225" y="0"/>
                    <a:pt x="224" y="0"/>
                  </a:cubicBezTo>
                  <a:moveTo>
                    <a:pt x="224" y="0"/>
                  </a:moveTo>
                  <a:cubicBezTo>
                    <a:pt x="224" y="0"/>
                    <a:pt x="224" y="0"/>
                    <a:pt x="224" y="0"/>
                  </a:cubicBezTo>
                  <a:cubicBezTo>
                    <a:pt x="224" y="0"/>
                    <a:pt x="224" y="0"/>
                    <a:pt x="224" y="0"/>
                  </a:cubicBezTo>
                </a:path>
              </a:pathLst>
            </a:custGeom>
            <a:solidFill>
              <a:srgbClr val="00CFD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6" name="Google Shape;356;p31"/>
            <p:cNvSpPr/>
            <p:nvPr/>
          </p:nvSpPr>
          <p:spPr>
            <a:xfrm>
              <a:off x="6595854" y="4414310"/>
              <a:ext cx="912394" cy="912394"/>
            </a:xfrm>
            <a:custGeom>
              <a:rect b="b" l="l" r="r" t="t"/>
              <a:pathLst>
                <a:path extrusionOk="0" h="385" w="385">
                  <a:moveTo>
                    <a:pt x="224" y="0"/>
                  </a:moveTo>
                  <a:cubicBezTo>
                    <a:pt x="224" y="0"/>
                    <a:pt x="224" y="0"/>
                    <a:pt x="224" y="0"/>
                  </a:cubicBezTo>
                  <a:cubicBezTo>
                    <a:pt x="100" y="0"/>
                    <a:pt x="0" y="100"/>
                    <a:pt x="0" y="224"/>
                  </a:cubicBezTo>
                  <a:cubicBezTo>
                    <a:pt x="0" y="224"/>
                    <a:pt x="0" y="224"/>
                    <a:pt x="0" y="224"/>
                  </a:cubicBezTo>
                  <a:cubicBezTo>
                    <a:pt x="0" y="224"/>
                    <a:pt x="0" y="224"/>
                    <a:pt x="0" y="224"/>
                  </a:cubicBezTo>
                  <a:cubicBezTo>
                    <a:pt x="0" y="224"/>
                    <a:pt x="0" y="224"/>
                    <a:pt x="0" y="224"/>
                  </a:cubicBezTo>
                  <a:cubicBezTo>
                    <a:pt x="0" y="224"/>
                    <a:pt x="0" y="224"/>
                    <a:pt x="0" y="224"/>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88"/>
                    <a:pt x="26" y="344"/>
                    <a:pt x="67" y="385"/>
                  </a:cubicBezTo>
                  <a:cubicBezTo>
                    <a:pt x="66" y="383"/>
                    <a:pt x="64" y="382"/>
                    <a:pt x="63" y="380"/>
                  </a:cubicBezTo>
                  <a:cubicBezTo>
                    <a:pt x="64" y="381"/>
                    <a:pt x="65" y="382"/>
                    <a:pt x="66" y="383"/>
                  </a:cubicBezTo>
                  <a:cubicBezTo>
                    <a:pt x="28" y="343"/>
                    <a:pt x="5" y="289"/>
                    <a:pt x="5" y="230"/>
                  </a:cubicBezTo>
                  <a:cubicBezTo>
                    <a:pt x="5" y="106"/>
                    <a:pt x="106" y="5"/>
                    <a:pt x="230" y="5"/>
                  </a:cubicBezTo>
                  <a:cubicBezTo>
                    <a:pt x="289" y="5"/>
                    <a:pt x="343" y="28"/>
                    <a:pt x="383" y="66"/>
                  </a:cubicBezTo>
                  <a:cubicBezTo>
                    <a:pt x="382" y="65"/>
                    <a:pt x="381" y="64"/>
                    <a:pt x="380" y="63"/>
                  </a:cubicBezTo>
                  <a:cubicBezTo>
                    <a:pt x="382" y="64"/>
                    <a:pt x="383" y="66"/>
                    <a:pt x="385" y="67"/>
                  </a:cubicBezTo>
                  <a:cubicBezTo>
                    <a:pt x="345" y="26"/>
                    <a:pt x="288"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4" y="0"/>
                  </a:cubicBezTo>
                  <a:cubicBezTo>
                    <a:pt x="224" y="0"/>
                    <a:pt x="224" y="0"/>
                    <a:pt x="224" y="0"/>
                  </a:cubicBezTo>
                  <a:cubicBezTo>
                    <a:pt x="224" y="0"/>
                    <a:pt x="224" y="0"/>
                    <a:pt x="224" y="0"/>
                  </a:cubicBezTo>
                  <a:cubicBezTo>
                    <a:pt x="224" y="0"/>
                    <a:pt x="224" y="0"/>
                    <a:pt x="224" y="0"/>
                  </a:cubicBezTo>
                  <a:cubicBezTo>
                    <a:pt x="224" y="0"/>
                    <a:pt x="224" y="0"/>
                    <a:pt x="224" y="0"/>
                  </a:cubicBezTo>
                </a:path>
              </a:pathLst>
            </a:custGeom>
            <a:solidFill>
              <a:srgbClr val="BF5C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7" name="Google Shape;357;p31"/>
            <p:cNvSpPr/>
            <p:nvPr/>
          </p:nvSpPr>
          <p:spPr>
            <a:xfrm>
              <a:off x="6595854" y="2348512"/>
              <a:ext cx="1064199" cy="1062634"/>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8" name="Google Shape;358;p31"/>
            <p:cNvSpPr/>
            <p:nvPr/>
          </p:nvSpPr>
          <p:spPr>
            <a:xfrm>
              <a:off x="6595854" y="2348512"/>
              <a:ext cx="907699" cy="913959"/>
            </a:xfrm>
            <a:custGeom>
              <a:rect b="b" l="l" r="r" t="t"/>
              <a:pathLst>
                <a:path extrusionOk="0" h="386" w="383">
                  <a:moveTo>
                    <a:pt x="224" y="0"/>
                  </a:moveTo>
                  <a:cubicBezTo>
                    <a:pt x="100" y="0"/>
                    <a:pt x="0" y="101"/>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5"/>
                    <a:pt x="0" y="225"/>
                  </a:cubicBezTo>
                  <a:cubicBezTo>
                    <a:pt x="0" y="225"/>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6"/>
                  </a:cubicBezTo>
                  <a:cubicBezTo>
                    <a:pt x="0" y="226"/>
                    <a:pt x="0" y="226"/>
                    <a:pt x="0" y="227"/>
                  </a:cubicBezTo>
                  <a:cubicBezTo>
                    <a:pt x="0" y="227"/>
                    <a:pt x="0" y="227"/>
                    <a:pt x="0" y="227"/>
                  </a:cubicBezTo>
                  <a:cubicBezTo>
                    <a:pt x="0" y="227"/>
                    <a:pt x="0" y="227"/>
                    <a:pt x="0" y="227"/>
                  </a:cubicBezTo>
                  <a:cubicBezTo>
                    <a:pt x="0" y="227"/>
                    <a:pt x="0" y="227"/>
                    <a:pt x="0" y="227"/>
                  </a:cubicBezTo>
                  <a:cubicBezTo>
                    <a:pt x="0" y="227"/>
                    <a:pt x="0" y="227"/>
                    <a:pt x="0" y="227"/>
                  </a:cubicBezTo>
                  <a:cubicBezTo>
                    <a:pt x="0" y="227"/>
                    <a:pt x="0" y="227"/>
                    <a:pt x="0" y="227"/>
                  </a:cubicBezTo>
                  <a:cubicBezTo>
                    <a:pt x="0" y="289"/>
                    <a:pt x="26" y="345"/>
                    <a:pt x="67" y="386"/>
                  </a:cubicBezTo>
                  <a:cubicBezTo>
                    <a:pt x="66" y="384"/>
                    <a:pt x="64" y="382"/>
                    <a:pt x="63" y="381"/>
                  </a:cubicBezTo>
                  <a:cubicBezTo>
                    <a:pt x="64" y="382"/>
                    <a:pt x="65" y="383"/>
                    <a:pt x="66" y="383"/>
                  </a:cubicBezTo>
                  <a:cubicBezTo>
                    <a:pt x="28" y="343"/>
                    <a:pt x="5" y="290"/>
                    <a:pt x="5" y="230"/>
                  </a:cubicBezTo>
                  <a:cubicBezTo>
                    <a:pt x="5" y="106"/>
                    <a:pt x="106" y="6"/>
                    <a:pt x="230" y="6"/>
                  </a:cubicBezTo>
                  <a:cubicBezTo>
                    <a:pt x="289" y="6"/>
                    <a:pt x="343" y="29"/>
                    <a:pt x="383" y="66"/>
                  </a:cubicBezTo>
                  <a:cubicBezTo>
                    <a:pt x="382" y="65"/>
                    <a:pt x="381" y="64"/>
                    <a:pt x="380" y="63"/>
                  </a:cubicBezTo>
                  <a:cubicBezTo>
                    <a:pt x="380" y="64"/>
                    <a:pt x="380" y="64"/>
                    <a:pt x="381" y="64"/>
                  </a:cubicBezTo>
                  <a:cubicBezTo>
                    <a:pt x="340" y="25"/>
                    <a:pt x="285" y="0"/>
                    <a:pt x="224" y="0"/>
                  </a:cubicBezTo>
                </a:path>
              </a:pathLst>
            </a:custGeom>
            <a:solidFill>
              <a:srgbClr val="007C5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59" name="Google Shape;359;p31"/>
            <p:cNvSpPr/>
            <p:nvPr/>
          </p:nvSpPr>
          <p:spPr>
            <a:xfrm>
              <a:off x="7123259" y="3411146"/>
              <a:ext cx="4695" cy="0"/>
            </a:xfrm>
            <a:custGeom>
              <a:rect b="b" l="l" r="r" t="t"/>
              <a:pathLst>
                <a:path extrusionOk="0" h="120000" w="2">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90C1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0" name="Google Shape;360;p31"/>
            <p:cNvSpPr/>
            <p:nvPr/>
          </p:nvSpPr>
          <p:spPr>
            <a:xfrm>
              <a:off x="6752354" y="2500317"/>
              <a:ext cx="907699" cy="910828"/>
            </a:xfrm>
            <a:custGeom>
              <a:rect b="b" l="l" r="r" t="t"/>
              <a:pathLst>
                <a:path extrusionOk="0" h="385" w="383">
                  <a:moveTo>
                    <a:pt x="315" y="0"/>
                  </a:moveTo>
                  <a:cubicBezTo>
                    <a:pt x="316" y="2"/>
                    <a:pt x="318" y="3"/>
                    <a:pt x="320" y="5"/>
                  </a:cubicBezTo>
                  <a:cubicBezTo>
                    <a:pt x="319" y="4"/>
                    <a:pt x="318" y="3"/>
                    <a:pt x="317" y="2"/>
                  </a:cubicBezTo>
                  <a:cubicBezTo>
                    <a:pt x="354" y="42"/>
                    <a:pt x="377" y="96"/>
                    <a:pt x="377" y="155"/>
                  </a:cubicBezTo>
                  <a:cubicBezTo>
                    <a:pt x="377" y="279"/>
                    <a:pt x="277" y="380"/>
                    <a:pt x="153" y="380"/>
                  </a:cubicBezTo>
                  <a:cubicBezTo>
                    <a:pt x="93" y="380"/>
                    <a:pt x="40" y="357"/>
                    <a:pt x="0" y="319"/>
                  </a:cubicBezTo>
                  <a:cubicBezTo>
                    <a:pt x="0" y="320"/>
                    <a:pt x="1" y="321"/>
                    <a:pt x="2" y="322"/>
                  </a:cubicBezTo>
                  <a:cubicBezTo>
                    <a:pt x="2" y="322"/>
                    <a:pt x="2" y="322"/>
                    <a:pt x="1" y="322"/>
                  </a:cubicBezTo>
                  <a:cubicBezTo>
                    <a:pt x="41" y="361"/>
                    <a:pt x="96" y="385"/>
                    <a:pt x="156" y="385"/>
                  </a:cubicBezTo>
                  <a:cubicBezTo>
                    <a:pt x="156" y="385"/>
                    <a:pt x="156" y="385"/>
                    <a:pt x="156" y="385"/>
                  </a:cubicBezTo>
                  <a:cubicBezTo>
                    <a:pt x="156" y="385"/>
                    <a:pt x="156" y="385"/>
                    <a:pt x="156" y="385"/>
                  </a:cubicBezTo>
                  <a:cubicBezTo>
                    <a:pt x="156" y="385"/>
                    <a:pt x="156" y="385"/>
                    <a:pt x="156"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282" y="385"/>
                    <a:pt x="383" y="285"/>
                    <a:pt x="383" y="161"/>
                  </a:cubicBezTo>
                  <a:cubicBezTo>
                    <a:pt x="383" y="98"/>
                    <a:pt x="357" y="41"/>
                    <a:pt x="315" y="0"/>
                  </a:cubicBezTo>
                </a:path>
              </a:pathLst>
            </a:custGeom>
            <a:solidFill>
              <a:srgbClr val="007C5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1" name="Google Shape;361;p31"/>
            <p:cNvSpPr/>
            <p:nvPr/>
          </p:nvSpPr>
          <p:spPr>
            <a:xfrm>
              <a:off x="6746094" y="2497187"/>
              <a:ext cx="765285" cy="765285"/>
            </a:xfrm>
            <a:custGeom>
              <a:rect b="b" l="l" r="r" t="t"/>
              <a:pathLst>
                <a:path extrusionOk="0" h="323" w="323">
                  <a:moveTo>
                    <a:pt x="0" y="318"/>
                  </a:moveTo>
                  <a:cubicBezTo>
                    <a:pt x="1" y="319"/>
                    <a:pt x="3" y="321"/>
                    <a:pt x="4" y="323"/>
                  </a:cubicBezTo>
                  <a:cubicBezTo>
                    <a:pt x="5" y="323"/>
                    <a:pt x="5" y="323"/>
                    <a:pt x="5" y="323"/>
                  </a:cubicBezTo>
                  <a:cubicBezTo>
                    <a:pt x="4" y="322"/>
                    <a:pt x="3" y="321"/>
                    <a:pt x="3" y="320"/>
                  </a:cubicBezTo>
                  <a:cubicBezTo>
                    <a:pt x="2" y="320"/>
                    <a:pt x="1" y="319"/>
                    <a:pt x="0" y="318"/>
                  </a:cubicBezTo>
                  <a:moveTo>
                    <a:pt x="317" y="0"/>
                  </a:moveTo>
                  <a:cubicBezTo>
                    <a:pt x="318" y="1"/>
                    <a:pt x="319" y="2"/>
                    <a:pt x="320" y="3"/>
                  </a:cubicBezTo>
                  <a:cubicBezTo>
                    <a:pt x="321" y="4"/>
                    <a:pt x="322" y="5"/>
                    <a:pt x="323" y="6"/>
                  </a:cubicBezTo>
                  <a:cubicBezTo>
                    <a:pt x="321" y="4"/>
                    <a:pt x="319" y="3"/>
                    <a:pt x="318" y="1"/>
                  </a:cubicBezTo>
                  <a:cubicBezTo>
                    <a:pt x="317" y="1"/>
                    <a:pt x="317" y="1"/>
                    <a:pt x="317" y="0"/>
                  </a:cubicBezTo>
                </a:path>
              </a:pathLst>
            </a:custGeom>
            <a:solidFill>
              <a:srgbClr val="10161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2" name="Google Shape;362;p31"/>
            <p:cNvSpPr/>
            <p:nvPr/>
          </p:nvSpPr>
          <p:spPr>
            <a:xfrm>
              <a:off x="6660019" y="2412677"/>
              <a:ext cx="937434" cy="934305"/>
            </a:xfrm>
            <a:custGeom>
              <a:rect b="b" l="l" r="r" t="t"/>
              <a:pathLst>
                <a:path extrusionOk="0" h="395" w="395">
                  <a:moveTo>
                    <a:pt x="289" y="344"/>
                  </a:moveTo>
                  <a:cubicBezTo>
                    <a:pt x="208" y="395"/>
                    <a:pt x="101" y="371"/>
                    <a:pt x="51" y="290"/>
                  </a:cubicBezTo>
                  <a:cubicBezTo>
                    <a:pt x="0" y="209"/>
                    <a:pt x="24" y="102"/>
                    <a:pt x="105" y="51"/>
                  </a:cubicBezTo>
                  <a:cubicBezTo>
                    <a:pt x="186" y="0"/>
                    <a:pt x="293" y="25"/>
                    <a:pt x="344" y="106"/>
                  </a:cubicBezTo>
                  <a:cubicBezTo>
                    <a:pt x="395" y="187"/>
                    <a:pt x="370" y="294"/>
                    <a:pt x="289" y="34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3" name="Google Shape;363;p31"/>
            <p:cNvSpPr/>
            <p:nvPr/>
          </p:nvSpPr>
          <p:spPr>
            <a:xfrm>
              <a:off x="6755484" y="2509708"/>
              <a:ext cx="743374" cy="743374"/>
            </a:xfrm>
            <a:custGeom>
              <a:rect b="b" l="l" r="r" t="t"/>
              <a:pathLst>
                <a:path extrusionOk="0" h="314" w="314">
                  <a:moveTo>
                    <a:pt x="239" y="288"/>
                  </a:moveTo>
                  <a:cubicBezTo>
                    <a:pt x="238" y="286"/>
                    <a:pt x="238" y="286"/>
                    <a:pt x="238" y="286"/>
                  </a:cubicBezTo>
                  <a:cubicBezTo>
                    <a:pt x="213" y="302"/>
                    <a:pt x="185" y="310"/>
                    <a:pt x="157" y="310"/>
                  </a:cubicBezTo>
                  <a:cubicBezTo>
                    <a:pt x="106" y="310"/>
                    <a:pt x="57" y="284"/>
                    <a:pt x="28" y="238"/>
                  </a:cubicBezTo>
                  <a:cubicBezTo>
                    <a:pt x="12" y="213"/>
                    <a:pt x="4" y="185"/>
                    <a:pt x="4" y="157"/>
                  </a:cubicBezTo>
                  <a:cubicBezTo>
                    <a:pt x="4" y="106"/>
                    <a:pt x="30" y="57"/>
                    <a:pt x="76" y="28"/>
                  </a:cubicBezTo>
                  <a:cubicBezTo>
                    <a:pt x="101" y="12"/>
                    <a:pt x="129" y="4"/>
                    <a:pt x="157" y="4"/>
                  </a:cubicBezTo>
                  <a:cubicBezTo>
                    <a:pt x="208" y="4"/>
                    <a:pt x="257" y="29"/>
                    <a:pt x="286" y="76"/>
                  </a:cubicBezTo>
                  <a:cubicBezTo>
                    <a:pt x="302" y="101"/>
                    <a:pt x="310" y="129"/>
                    <a:pt x="310" y="157"/>
                  </a:cubicBezTo>
                  <a:cubicBezTo>
                    <a:pt x="310" y="208"/>
                    <a:pt x="285" y="257"/>
                    <a:pt x="238" y="286"/>
                  </a:cubicBezTo>
                  <a:cubicBezTo>
                    <a:pt x="239" y="288"/>
                    <a:pt x="239" y="288"/>
                    <a:pt x="239" y="288"/>
                  </a:cubicBezTo>
                  <a:cubicBezTo>
                    <a:pt x="241" y="290"/>
                    <a:pt x="241" y="290"/>
                    <a:pt x="241" y="290"/>
                  </a:cubicBezTo>
                  <a:cubicBezTo>
                    <a:pt x="288" y="260"/>
                    <a:pt x="314" y="209"/>
                    <a:pt x="314" y="157"/>
                  </a:cubicBezTo>
                  <a:cubicBezTo>
                    <a:pt x="314" y="128"/>
                    <a:pt x="306" y="99"/>
                    <a:pt x="290" y="73"/>
                  </a:cubicBezTo>
                  <a:cubicBezTo>
                    <a:pt x="260" y="26"/>
                    <a:pt x="209" y="0"/>
                    <a:pt x="157" y="0"/>
                  </a:cubicBezTo>
                  <a:cubicBezTo>
                    <a:pt x="128" y="0"/>
                    <a:pt x="100" y="8"/>
                    <a:pt x="74" y="24"/>
                  </a:cubicBezTo>
                  <a:cubicBezTo>
                    <a:pt x="26" y="54"/>
                    <a:pt x="0" y="105"/>
                    <a:pt x="0" y="157"/>
                  </a:cubicBezTo>
                  <a:cubicBezTo>
                    <a:pt x="0" y="186"/>
                    <a:pt x="8" y="214"/>
                    <a:pt x="24" y="240"/>
                  </a:cubicBezTo>
                  <a:cubicBezTo>
                    <a:pt x="54" y="288"/>
                    <a:pt x="105" y="314"/>
                    <a:pt x="157" y="314"/>
                  </a:cubicBezTo>
                  <a:cubicBezTo>
                    <a:pt x="186" y="314"/>
                    <a:pt x="215" y="306"/>
                    <a:pt x="241" y="290"/>
                  </a:cubicBezTo>
                  <a:cubicBezTo>
                    <a:pt x="239" y="288"/>
                    <a:pt x="239" y="288"/>
                    <a:pt x="239" y="288"/>
                  </a:cubicBezTo>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4" name="Google Shape;364;p31"/>
            <p:cNvSpPr/>
            <p:nvPr/>
          </p:nvSpPr>
          <p:spPr>
            <a:xfrm>
              <a:off x="6752354" y="4570809"/>
              <a:ext cx="907699" cy="906134"/>
            </a:xfrm>
            <a:custGeom>
              <a:rect b="b" l="l" r="r" t="t"/>
              <a:pathLst>
                <a:path extrusionOk="0" h="383" w="383">
                  <a:moveTo>
                    <a:pt x="317" y="0"/>
                  </a:moveTo>
                  <a:cubicBezTo>
                    <a:pt x="354" y="40"/>
                    <a:pt x="377" y="93"/>
                    <a:pt x="377" y="153"/>
                  </a:cubicBezTo>
                  <a:cubicBezTo>
                    <a:pt x="377" y="277"/>
                    <a:pt x="277" y="377"/>
                    <a:pt x="153" y="377"/>
                  </a:cubicBezTo>
                  <a:cubicBezTo>
                    <a:pt x="93" y="377"/>
                    <a:pt x="40" y="354"/>
                    <a:pt x="0" y="317"/>
                  </a:cubicBezTo>
                  <a:cubicBezTo>
                    <a:pt x="0" y="318"/>
                    <a:pt x="1" y="319"/>
                    <a:pt x="2" y="320"/>
                  </a:cubicBezTo>
                  <a:cubicBezTo>
                    <a:pt x="2" y="319"/>
                    <a:pt x="2" y="319"/>
                    <a:pt x="1" y="319"/>
                  </a:cubicBezTo>
                  <a:cubicBezTo>
                    <a:pt x="42" y="358"/>
                    <a:pt x="97" y="383"/>
                    <a:pt x="158" y="383"/>
                  </a:cubicBezTo>
                  <a:cubicBezTo>
                    <a:pt x="282" y="383"/>
                    <a:pt x="383" y="282"/>
                    <a:pt x="383" y="158"/>
                  </a:cubicBezTo>
                  <a:cubicBezTo>
                    <a:pt x="383" y="97"/>
                    <a:pt x="358" y="42"/>
                    <a:pt x="319" y="1"/>
                  </a:cubicBezTo>
                  <a:cubicBezTo>
                    <a:pt x="319" y="2"/>
                    <a:pt x="319" y="2"/>
                    <a:pt x="320" y="2"/>
                  </a:cubicBezTo>
                  <a:cubicBezTo>
                    <a:pt x="319" y="1"/>
                    <a:pt x="318" y="0"/>
                    <a:pt x="317" y="0"/>
                  </a:cubicBezTo>
                </a:path>
              </a:pathLst>
            </a:custGeom>
            <a:solidFill>
              <a:srgbClr val="FFAF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5" name="Google Shape;365;p31"/>
            <p:cNvSpPr/>
            <p:nvPr/>
          </p:nvSpPr>
          <p:spPr>
            <a:xfrm>
              <a:off x="6746094" y="4564549"/>
              <a:ext cx="765285" cy="763719"/>
            </a:xfrm>
            <a:custGeom>
              <a:rect b="b" l="l" r="r" t="t"/>
              <a:pathLst>
                <a:path extrusionOk="0" h="323" w="323">
                  <a:moveTo>
                    <a:pt x="0" y="317"/>
                  </a:moveTo>
                  <a:cubicBezTo>
                    <a:pt x="1" y="319"/>
                    <a:pt x="3" y="320"/>
                    <a:pt x="4" y="322"/>
                  </a:cubicBezTo>
                  <a:cubicBezTo>
                    <a:pt x="5" y="322"/>
                    <a:pt x="5" y="322"/>
                    <a:pt x="5" y="323"/>
                  </a:cubicBezTo>
                  <a:cubicBezTo>
                    <a:pt x="4" y="322"/>
                    <a:pt x="3" y="321"/>
                    <a:pt x="3" y="320"/>
                  </a:cubicBezTo>
                  <a:cubicBezTo>
                    <a:pt x="2" y="319"/>
                    <a:pt x="1" y="318"/>
                    <a:pt x="0" y="317"/>
                  </a:cubicBezTo>
                  <a:moveTo>
                    <a:pt x="317" y="0"/>
                  </a:moveTo>
                  <a:cubicBezTo>
                    <a:pt x="318" y="1"/>
                    <a:pt x="319" y="2"/>
                    <a:pt x="320" y="3"/>
                  </a:cubicBezTo>
                  <a:cubicBezTo>
                    <a:pt x="321" y="3"/>
                    <a:pt x="322" y="4"/>
                    <a:pt x="323" y="5"/>
                  </a:cubicBezTo>
                  <a:cubicBezTo>
                    <a:pt x="322" y="5"/>
                    <a:pt x="322" y="5"/>
                    <a:pt x="322" y="4"/>
                  </a:cubicBezTo>
                  <a:cubicBezTo>
                    <a:pt x="320" y="3"/>
                    <a:pt x="319" y="1"/>
                    <a:pt x="317" y="0"/>
                  </a:cubicBezTo>
                </a:path>
              </a:pathLst>
            </a:custGeom>
            <a:solidFill>
              <a:srgbClr val="008C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6" name="Google Shape;366;p31"/>
            <p:cNvSpPr/>
            <p:nvPr/>
          </p:nvSpPr>
          <p:spPr>
            <a:xfrm>
              <a:off x="6664714" y="4483169"/>
              <a:ext cx="924915" cy="923349"/>
            </a:xfrm>
            <a:custGeom>
              <a:rect b="b" l="l" r="r" t="t"/>
              <a:pathLst>
                <a:path extrusionOk="0" h="390" w="390">
                  <a:moveTo>
                    <a:pt x="138" y="359"/>
                  </a:moveTo>
                  <a:cubicBezTo>
                    <a:pt x="48" y="327"/>
                    <a:pt x="0" y="228"/>
                    <a:pt x="32" y="138"/>
                  </a:cubicBezTo>
                  <a:cubicBezTo>
                    <a:pt x="63" y="48"/>
                    <a:pt x="162" y="0"/>
                    <a:pt x="252" y="32"/>
                  </a:cubicBezTo>
                  <a:cubicBezTo>
                    <a:pt x="343" y="63"/>
                    <a:pt x="390" y="162"/>
                    <a:pt x="359" y="252"/>
                  </a:cubicBezTo>
                  <a:cubicBezTo>
                    <a:pt x="327" y="343"/>
                    <a:pt x="228" y="390"/>
                    <a:pt x="138" y="359"/>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7" name="Google Shape;367;p31"/>
            <p:cNvSpPr/>
            <p:nvPr/>
          </p:nvSpPr>
          <p:spPr>
            <a:xfrm>
              <a:off x="6755484" y="4573940"/>
              <a:ext cx="743374" cy="743374"/>
            </a:xfrm>
            <a:custGeom>
              <a:rect b="b" l="l" r="r" t="t"/>
              <a:pathLst>
                <a:path extrusionOk="0" h="314" w="314">
                  <a:moveTo>
                    <a:pt x="106" y="303"/>
                  </a:moveTo>
                  <a:cubicBezTo>
                    <a:pt x="107" y="301"/>
                    <a:pt x="107" y="301"/>
                    <a:pt x="107" y="301"/>
                  </a:cubicBezTo>
                  <a:cubicBezTo>
                    <a:pt x="44" y="279"/>
                    <a:pt x="4" y="220"/>
                    <a:pt x="4" y="157"/>
                  </a:cubicBezTo>
                  <a:cubicBezTo>
                    <a:pt x="4" y="140"/>
                    <a:pt x="7" y="123"/>
                    <a:pt x="13" y="107"/>
                  </a:cubicBezTo>
                  <a:cubicBezTo>
                    <a:pt x="35" y="44"/>
                    <a:pt x="94" y="4"/>
                    <a:pt x="157" y="4"/>
                  </a:cubicBezTo>
                  <a:cubicBezTo>
                    <a:pt x="174" y="4"/>
                    <a:pt x="191" y="7"/>
                    <a:pt x="208" y="13"/>
                  </a:cubicBezTo>
                  <a:cubicBezTo>
                    <a:pt x="270" y="35"/>
                    <a:pt x="310" y="94"/>
                    <a:pt x="310" y="157"/>
                  </a:cubicBezTo>
                  <a:cubicBezTo>
                    <a:pt x="310" y="174"/>
                    <a:pt x="307" y="191"/>
                    <a:pt x="301" y="208"/>
                  </a:cubicBezTo>
                  <a:cubicBezTo>
                    <a:pt x="279" y="270"/>
                    <a:pt x="220" y="310"/>
                    <a:pt x="157" y="310"/>
                  </a:cubicBezTo>
                  <a:cubicBezTo>
                    <a:pt x="140" y="310"/>
                    <a:pt x="123" y="307"/>
                    <a:pt x="107" y="301"/>
                  </a:cubicBezTo>
                  <a:cubicBezTo>
                    <a:pt x="106" y="303"/>
                    <a:pt x="106" y="303"/>
                    <a:pt x="106" y="303"/>
                  </a:cubicBezTo>
                  <a:cubicBezTo>
                    <a:pt x="105" y="305"/>
                    <a:pt x="105" y="305"/>
                    <a:pt x="105" y="305"/>
                  </a:cubicBezTo>
                  <a:cubicBezTo>
                    <a:pt x="123" y="311"/>
                    <a:pt x="140" y="314"/>
                    <a:pt x="157" y="314"/>
                  </a:cubicBezTo>
                  <a:cubicBezTo>
                    <a:pt x="222" y="314"/>
                    <a:pt x="282" y="273"/>
                    <a:pt x="305" y="209"/>
                  </a:cubicBezTo>
                  <a:cubicBezTo>
                    <a:pt x="311" y="192"/>
                    <a:pt x="314" y="174"/>
                    <a:pt x="314" y="157"/>
                  </a:cubicBezTo>
                  <a:cubicBezTo>
                    <a:pt x="314" y="92"/>
                    <a:pt x="273" y="32"/>
                    <a:pt x="209" y="9"/>
                  </a:cubicBezTo>
                  <a:cubicBezTo>
                    <a:pt x="192" y="3"/>
                    <a:pt x="174" y="0"/>
                    <a:pt x="157" y="0"/>
                  </a:cubicBezTo>
                  <a:cubicBezTo>
                    <a:pt x="92" y="0"/>
                    <a:pt x="32" y="41"/>
                    <a:pt x="9" y="105"/>
                  </a:cubicBezTo>
                  <a:cubicBezTo>
                    <a:pt x="3" y="123"/>
                    <a:pt x="0" y="140"/>
                    <a:pt x="0" y="157"/>
                  </a:cubicBezTo>
                  <a:cubicBezTo>
                    <a:pt x="0" y="222"/>
                    <a:pt x="41" y="282"/>
                    <a:pt x="105" y="305"/>
                  </a:cubicBezTo>
                  <a:cubicBezTo>
                    <a:pt x="106" y="303"/>
                    <a:pt x="106" y="303"/>
                    <a:pt x="106" y="303"/>
                  </a:cubicBezTo>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8" name="Google Shape;368;p31"/>
            <p:cNvSpPr/>
            <p:nvPr/>
          </p:nvSpPr>
          <p:spPr>
            <a:xfrm>
              <a:off x="4526927" y="2348512"/>
              <a:ext cx="1064199" cy="1062634"/>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69" name="Google Shape;369;p31"/>
            <p:cNvSpPr/>
            <p:nvPr/>
          </p:nvSpPr>
          <p:spPr>
            <a:xfrm>
              <a:off x="4526927" y="2348512"/>
              <a:ext cx="907699" cy="909265"/>
            </a:xfrm>
            <a:custGeom>
              <a:rect b="b" l="l" r="r" t="t"/>
              <a:pathLst>
                <a:path extrusionOk="0" h="384" w="383">
                  <a:moveTo>
                    <a:pt x="225" y="0"/>
                  </a:moveTo>
                  <a:cubicBezTo>
                    <a:pt x="101" y="0"/>
                    <a:pt x="0" y="101"/>
                    <a:pt x="0" y="225"/>
                  </a:cubicBezTo>
                  <a:cubicBezTo>
                    <a:pt x="0" y="287"/>
                    <a:pt x="26" y="343"/>
                    <a:pt x="66" y="384"/>
                  </a:cubicBezTo>
                  <a:cubicBezTo>
                    <a:pt x="65" y="383"/>
                    <a:pt x="64" y="382"/>
                    <a:pt x="63" y="381"/>
                  </a:cubicBezTo>
                  <a:cubicBezTo>
                    <a:pt x="64" y="382"/>
                    <a:pt x="65" y="383"/>
                    <a:pt x="66" y="383"/>
                  </a:cubicBezTo>
                  <a:cubicBezTo>
                    <a:pt x="29" y="343"/>
                    <a:pt x="6" y="290"/>
                    <a:pt x="6" y="230"/>
                  </a:cubicBezTo>
                  <a:cubicBezTo>
                    <a:pt x="6" y="106"/>
                    <a:pt x="106" y="6"/>
                    <a:pt x="230" y="6"/>
                  </a:cubicBezTo>
                  <a:cubicBezTo>
                    <a:pt x="290" y="6"/>
                    <a:pt x="343" y="29"/>
                    <a:pt x="383" y="66"/>
                  </a:cubicBezTo>
                  <a:cubicBezTo>
                    <a:pt x="383" y="65"/>
                    <a:pt x="382" y="64"/>
                    <a:pt x="381" y="63"/>
                  </a:cubicBezTo>
                  <a:cubicBezTo>
                    <a:pt x="381" y="64"/>
                    <a:pt x="381" y="64"/>
                    <a:pt x="381" y="64"/>
                  </a:cubicBezTo>
                  <a:cubicBezTo>
                    <a:pt x="341" y="25"/>
                    <a:pt x="286" y="0"/>
                    <a:pt x="225" y="0"/>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0" name="Google Shape;370;p31"/>
            <p:cNvSpPr/>
            <p:nvPr/>
          </p:nvSpPr>
          <p:spPr>
            <a:xfrm>
              <a:off x="5055896" y="2875917"/>
              <a:ext cx="535229" cy="535229"/>
            </a:xfrm>
            <a:custGeom>
              <a:rect b="b" l="l" r="r" t="t"/>
              <a:pathLst>
                <a:path extrusionOk="0" h="226" w="226">
                  <a:moveTo>
                    <a:pt x="2" y="226"/>
                  </a:moveTo>
                  <a:cubicBezTo>
                    <a:pt x="2" y="226"/>
                    <a:pt x="2" y="226"/>
                    <a:pt x="2" y="226"/>
                  </a:cubicBezTo>
                  <a:cubicBezTo>
                    <a:pt x="2" y="226"/>
                    <a:pt x="2" y="226"/>
                    <a:pt x="2" y="226"/>
                  </a:cubicBezTo>
                  <a:moveTo>
                    <a:pt x="1" y="226"/>
                  </a:moveTo>
                  <a:cubicBezTo>
                    <a:pt x="1" y="226"/>
                    <a:pt x="1" y="226"/>
                    <a:pt x="2" y="226"/>
                  </a:cubicBezTo>
                  <a:cubicBezTo>
                    <a:pt x="1" y="226"/>
                    <a:pt x="1" y="226"/>
                    <a:pt x="1" y="226"/>
                  </a:cubicBezTo>
                  <a:moveTo>
                    <a:pt x="1" y="226"/>
                  </a:moveTo>
                  <a:cubicBezTo>
                    <a:pt x="1" y="226"/>
                    <a:pt x="1" y="226"/>
                    <a:pt x="1" y="226"/>
                  </a:cubicBezTo>
                  <a:cubicBezTo>
                    <a:pt x="1" y="226"/>
                    <a:pt x="1" y="226"/>
                    <a:pt x="1" y="226"/>
                  </a:cubicBezTo>
                  <a:moveTo>
                    <a:pt x="1" y="226"/>
                  </a:moveTo>
                  <a:cubicBezTo>
                    <a:pt x="1" y="226"/>
                    <a:pt x="1" y="226"/>
                    <a:pt x="1" y="226"/>
                  </a:cubicBezTo>
                  <a:cubicBezTo>
                    <a:pt x="1" y="226"/>
                    <a:pt x="1" y="226"/>
                    <a:pt x="1" y="226"/>
                  </a:cubicBezTo>
                  <a:moveTo>
                    <a:pt x="1" y="226"/>
                  </a:moveTo>
                  <a:cubicBezTo>
                    <a:pt x="1" y="226"/>
                    <a:pt x="1" y="226"/>
                    <a:pt x="1" y="226"/>
                  </a:cubicBezTo>
                  <a:cubicBezTo>
                    <a:pt x="1" y="226"/>
                    <a:pt x="1" y="226"/>
                    <a:pt x="1" y="226"/>
                  </a:cubicBezTo>
                  <a:moveTo>
                    <a:pt x="1" y="226"/>
                  </a:moveTo>
                  <a:cubicBezTo>
                    <a:pt x="1" y="226"/>
                    <a:pt x="1" y="226"/>
                    <a:pt x="1" y="226"/>
                  </a:cubicBezTo>
                  <a:cubicBezTo>
                    <a:pt x="1" y="226"/>
                    <a:pt x="1" y="226"/>
                    <a:pt x="1" y="226"/>
                  </a:cubicBezTo>
                  <a:moveTo>
                    <a:pt x="1" y="226"/>
                  </a:moveTo>
                  <a:cubicBezTo>
                    <a:pt x="1" y="226"/>
                    <a:pt x="1" y="226"/>
                    <a:pt x="1" y="226"/>
                  </a:cubicBezTo>
                  <a:cubicBezTo>
                    <a:pt x="1" y="226"/>
                    <a:pt x="1" y="226"/>
                    <a:pt x="1" y="226"/>
                  </a:cubicBezTo>
                  <a:moveTo>
                    <a:pt x="0" y="226"/>
                  </a:moveTo>
                  <a:cubicBezTo>
                    <a:pt x="0" y="226"/>
                    <a:pt x="0" y="226"/>
                    <a:pt x="0" y="226"/>
                  </a:cubicBezTo>
                  <a:cubicBezTo>
                    <a:pt x="0" y="226"/>
                    <a:pt x="0" y="226"/>
                    <a:pt x="0" y="226"/>
                  </a:cubicBezTo>
                  <a:moveTo>
                    <a:pt x="0" y="226"/>
                  </a:moveTo>
                  <a:cubicBezTo>
                    <a:pt x="0" y="226"/>
                    <a:pt x="0" y="226"/>
                    <a:pt x="0" y="226"/>
                  </a:cubicBezTo>
                  <a:cubicBezTo>
                    <a:pt x="0" y="226"/>
                    <a:pt x="0" y="226"/>
                    <a:pt x="0" y="226"/>
                  </a:cubicBezTo>
                  <a:moveTo>
                    <a:pt x="0" y="226"/>
                  </a:moveTo>
                  <a:cubicBezTo>
                    <a:pt x="0" y="226"/>
                    <a:pt x="0" y="226"/>
                    <a:pt x="0" y="226"/>
                  </a:cubicBezTo>
                  <a:cubicBezTo>
                    <a:pt x="0" y="226"/>
                    <a:pt x="0" y="226"/>
                    <a:pt x="0" y="226"/>
                  </a:cubicBezTo>
                  <a:moveTo>
                    <a:pt x="226" y="2"/>
                  </a:moveTo>
                  <a:cubicBezTo>
                    <a:pt x="226" y="2"/>
                    <a:pt x="226" y="2"/>
                    <a:pt x="226" y="2"/>
                  </a:cubicBezTo>
                  <a:cubicBezTo>
                    <a:pt x="226" y="2"/>
                    <a:pt x="226" y="2"/>
                    <a:pt x="226" y="2"/>
                  </a:cubicBezTo>
                  <a:moveTo>
                    <a:pt x="226" y="1"/>
                  </a:moveTo>
                  <a:cubicBezTo>
                    <a:pt x="226" y="1"/>
                    <a:pt x="226" y="1"/>
                    <a:pt x="226" y="2"/>
                  </a:cubicBezTo>
                  <a:cubicBezTo>
                    <a:pt x="226" y="1"/>
                    <a:pt x="226" y="1"/>
                    <a:pt x="226" y="1"/>
                  </a:cubicBezTo>
                  <a:moveTo>
                    <a:pt x="226" y="1"/>
                  </a:moveTo>
                  <a:cubicBezTo>
                    <a:pt x="226" y="1"/>
                    <a:pt x="226" y="1"/>
                    <a:pt x="226" y="1"/>
                  </a:cubicBezTo>
                  <a:cubicBezTo>
                    <a:pt x="226" y="1"/>
                    <a:pt x="226" y="1"/>
                    <a:pt x="226" y="1"/>
                  </a:cubicBezTo>
                  <a:moveTo>
                    <a:pt x="226" y="1"/>
                  </a:moveTo>
                  <a:cubicBezTo>
                    <a:pt x="226" y="1"/>
                    <a:pt x="226" y="1"/>
                    <a:pt x="226" y="1"/>
                  </a:cubicBezTo>
                  <a:cubicBezTo>
                    <a:pt x="226" y="1"/>
                    <a:pt x="226" y="1"/>
                    <a:pt x="226" y="1"/>
                  </a:cubicBezTo>
                  <a:moveTo>
                    <a:pt x="226" y="1"/>
                  </a:moveTo>
                  <a:cubicBezTo>
                    <a:pt x="226" y="1"/>
                    <a:pt x="226" y="1"/>
                    <a:pt x="226" y="1"/>
                  </a:cubicBezTo>
                  <a:cubicBezTo>
                    <a:pt x="226" y="1"/>
                    <a:pt x="226" y="1"/>
                    <a:pt x="226" y="1"/>
                  </a:cubicBezTo>
                  <a:moveTo>
                    <a:pt x="226" y="1"/>
                  </a:moveTo>
                  <a:cubicBezTo>
                    <a:pt x="226" y="1"/>
                    <a:pt x="226" y="1"/>
                    <a:pt x="226" y="1"/>
                  </a:cubicBezTo>
                  <a:cubicBezTo>
                    <a:pt x="226" y="1"/>
                    <a:pt x="226" y="1"/>
                    <a:pt x="226" y="1"/>
                  </a:cubicBezTo>
                  <a:moveTo>
                    <a:pt x="226" y="1"/>
                  </a:moveTo>
                  <a:cubicBezTo>
                    <a:pt x="226" y="1"/>
                    <a:pt x="226" y="1"/>
                    <a:pt x="226" y="1"/>
                  </a:cubicBezTo>
                  <a:cubicBezTo>
                    <a:pt x="226" y="1"/>
                    <a:pt x="226" y="1"/>
                    <a:pt x="226" y="1"/>
                  </a:cubicBezTo>
                  <a:moveTo>
                    <a:pt x="226" y="0"/>
                  </a:moveTo>
                  <a:cubicBezTo>
                    <a:pt x="226" y="0"/>
                    <a:pt x="226" y="0"/>
                    <a:pt x="226" y="0"/>
                  </a:cubicBezTo>
                  <a:cubicBezTo>
                    <a:pt x="226" y="0"/>
                    <a:pt x="226" y="0"/>
                    <a:pt x="226" y="0"/>
                  </a:cubicBezTo>
                  <a:moveTo>
                    <a:pt x="226" y="0"/>
                  </a:moveTo>
                  <a:cubicBezTo>
                    <a:pt x="226" y="0"/>
                    <a:pt x="226" y="0"/>
                    <a:pt x="226" y="0"/>
                  </a:cubicBezTo>
                  <a:cubicBezTo>
                    <a:pt x="226" y="0"/>
                    <a:pt x="226" y="0"/>
                    <a:pt x="226" y="0"/>
                  </a:cubicBezTo>
                  <a:moveTo>
                    <a:pt x="226" y="0"/>
                  </a:moveTo>
                  <a:cubicBezTo>
                    <a:pt x="226" y="0"/>
                    <a:pt x="226" y="0"/>
                    <a:pt x="226" y="0"/>
                  </a:cubicBezTo>
                  <a:cubicBezTo>
                    <a:pt x="226" y="0"/>
                    <a:pt x="226" y="0"/>
                    <a:pt x="226" y="0"/>
                  </a:cubicBezTo>
                </a:path>
              </a:pathLst>
            </a:custGeom>
            <a:solidFill>
              <a:srgbClr val="FF1E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1" name="Google Shape;371;p31"/>
            <p:cNvSpPr/>
            <p:nvPr/>
          </p:nvSpPr>
          <p:spPr>
            <a:xfrm>
              <a:off x="4683426" y="2500317"/>
              <a:ext cx="907699" cy="910828"/>
            </a:xfrm>
            <a:custGeom>
              <a:rect b="b" l="l" r="r" t="t"/>
              <a:pathLst>
                <a:path extrusionOk="0" h="385" w="383">
                  <a:moveTo>
                    <a:pt x="315" y="0"/>
                  </a:moveTo>
                  <a:cubicBezTo>
                    <a:pt x="317" y="2"/>
                    <a:pt x="319" y="3"/>
                    <a:pt x="320" y="5"/>
                  </a:cubicBezTo>
                  <a:cubicBezTo>
                    <a:pt x="319" y="4"/>
                    <a:pt x="318" y="3"/>
                    <a:pt x="317" y="2"/>
                  </a:cubicBezTo>
                  <a:cubicBezTo>
                    <a:pt x="355" y="42"/>
                    <a:pt x="378" y="96"/>
                    <a:pt x="378" y="155"/>
                  </a:cubicBezTo>
                  <a:cubicBezTo>
                    <a:pt x="378" y="279"/>
                    <a:pt x="277" y="380"/>
                    <a:pt x="153" y="380"/>
                  </a:cubicBezTo>
                  <a:cubicBezTo>
                    <a:pt x="94" y="380"/>
                    <a:pt x="40" y="357"/>
                    <a:pt x="0" y="319"/>
                  </a:cubicBezTo>
                  <a:cubicBezTo>
                    <a:pt x="1" y="320"/>
                    <a:pt x="2" y="321"/>
                    <a:pt x="3" y="322"/>
                  </a:cubicBezTo>
                  <a:cubicBezTo>
                    <a:pt x="2" y="321"/>
                    <a:pt x="1" y="321"/>
                    <a:pt x="0" y="320"/>
                  </a:cubicBezTo>
                  <a:cubicBezTo>
                    <a:pt x="40" y="360"/>
                    <a:pt x="96"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7" y="385"/>
                  </a:cubicBezTo>
                  <a:cubicBezTo>
                    <a:pt x="157" y="385"/>
                    <a:pt x="157"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8" y="385"/>
                  </a:cubicBezTo>
                  <a:cubicBezTo>
                    <a:pt x="158" y="385"/>
                    <a:pt x="158" y="385"/>
                    <a:pt x="159" y="385"/>
                  </a:cubicBezTo>
                  <a:cubicBezTo>
                    <a:pt x="159" y="385"/>
                    <a:pt x="159" y="385"/>
                    <a:pt x="159" y="385"/>
                  </a:cubicBezTo>
                  <a:cubicBezTo>
                    <a:pt x="159" y="385"/>
                    <a:pt x="159" y="385"/>
                    <a:pt x="159" y="385"/>
                  </a:cubicBezTo>
                  <a:cubicBezTo>
                    <a:pt x="159" y="385"/>
                    <a:pt x="159" y="385"/>
                    <a:pt x="159" y="385"/>
                  </a:cubicBezTo>
                  <a:cubicBezTo>
                    <a:pt x="283" y="385"/>
                    <a:pt x="383" y="285"/>
                    <a:pt x="383" y="161"/>
                  </a:cubicBezTo>
                  <a:cubicBezTo>
                    <a:pt x="383" y="161"/>
                    <a:pt x="383" y="161"/>
                    <a:pt x="383" y="161"/>
                  </a:cubicBezTo>
                  <a:cubicBezTo>
                    <a:pt x="383" y="161"/>
                    <a:pt x="383" y="161"/>
                    <a:pt x="383" y="161"/>
                  </a:cubicBezTo>
                  <a:cubicBezTo>
                    <a:pt x="383" y="161"/>
                    <a:pt x="383" y="161"/>
                    <a:pt x="383" y="161"/>
                  </a:cubicBezTo>
                  <a:cubicBezTo>
                    <a:pt x="383" y="161"/>
                    <a:pt x="383" y="161"/>
                    <a:pt x="383" y="161"/>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60"/>
                    <a:pt x="383" y="160"/>
                    <a:pt x="383" y="160"/>
                  </a:cubicBezTo>
                  <a:cubicBezTo>
                    <a:pt x="383" y="159"/>
                    <a:pt x="383" y="159"/>
                    <a:pt x="383" y="159"/>
                  </a:cubicBezTo>
                  <a:cubicBezTo>
                    <a:pt x="383" y="159"/>
                    <a:pt x="383" y="159"/>
                    <a:pt x="383" y="159"/>
                  </a:cubicBezTo>
                  <a:cubicBezTo>
                    <a:pt x="383" y="159"/>
                    <a:pt x="383" y="159"/>
                    <a:pt x="383" y="159"/>
                  </a:cubicBezTo>
                  <a:cubicBezTo>
                    <a:pt x="383" y="159"/>
                    <a:pt x="383" y="159"/>
                    <a:pt x="383" y="159"/>
                  </a:cubicBezTo>
                  <a:cubicBezTo>
                    <a:pt x="383" y="159"/>
                    <a:pt x="383" y="159"/>
                    <a:pt x="383" y="159"/>
                  </a:cubicBezTo>
                  <a:cubicBezTo>
                    <a:pt x="383" y="159"/>
                    <a:pt x="383" y="159"/>
                    <a:pt x="383" y="159"/>
                  </a:cubicBezTo>
                  <a:cubicBezTo>
                    <a:pt x="383" y="97"/>
                    <a:pt x="357" y="40"/>
                    <a:pt x="315" y="0"/>
                  </a:cubicBezTo>
                </a:path>
              </a:pathLst>
            </a:custGeom>
            <a:solidFill>
              <a:srgbClr val="09141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2" name="Google Shape;372;p31"/>
            <p:cNvSpPr/>
            <p:nvPr/>
          </p:nvSpPr>
          <p:spPr>
            <a:xfrm>
              <a:off x="4675602" y="2497187"/>
              <a:ext cx="766848" cy="765285"/>
            </a:xfrm>
            <a:custGeom>
              <a:rect b="b" l="l" r="r" t="t"/>
              <a:pathLst>
                <a:path extrusionOk="0" h="323" w="323">
                  <a:moveTo>
                    <a:pt x="0" y="318"/>
                  </a:moveTo>
                  <a:cubicBezTo>
                    <a:pt x="1" y="319"/>
                    <a:pt x="2" y="320"/>
                    <a:pt x="3" y="321"/>
                  </a:cubicBezTo>
                  <a:cubicBezTo>
                    <a:pt x="4" y="322"/>
                    <a:pt x="5" y="322"/>
                    <a:pt x="6" y="323"/>
                  </a:cubicBezTo>
                  <a:cubicBezTo>
                    <a:pt x="5" y="322"/>
                    <a:pt x="4" y="321"/>
                    <a:pt x="3" y="320"/>
                  </a:cubicBezTo>
                  <a:cubicBezTo>
                    <a:pt x="2" y="320"/>
                    <a:pt x="1" y="319"/>
                    <a:pt x="0" y="318"/>
                  </a:cubicBezTo>
                  <a:moveTo>
                    <a:pt x="318" y="0"/>
                  </a:moveTo>
                  <a:cubicBezTo>
                    <a:pt x="319" y="1"/>
                    <a:pt x="320" y="2"/>
                    <a:pt x="320" y="3"/>
                  </a:cubicBezTo>
                  <a:cubicBezTo>
                    <a:pt x="321" y="4"/>
                    <a:pt x="322" y="5"/>
                    <a:pt x="323" y="6"/>
                  </a:cubicBezTo>
                  <a:cubicBezTo>
                    <a:pt x="322" y="4"/>
                    <a:pt x="320" y="3"/>
                    <a:pt x="318" y="1"/>
                  </a:cubicBezTo>
                  <a:cubicBezTo>
                    <a:pt x="318" y="1"/>
                    <a:pt x="318" y="1"/>
                    <a:pt x="318" y="0"/>
                  </a:cubicBezTo>
                </a:path>
              </a:pathLst>
            </a:custGeom>
            <a:solidFill>
              <a:srgbClr val="FF31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3" name="Google Shape;373;p31"/>
            <p:cNvSpPr/>
            <p:nvPr/>
          </p:nvSpPr>
          <p:spPr>
            <a:xfrm>
              <a:off x="4627087" y="2448672"/>
              <a:ext cx="867009" cy="865445"/>
            </a:xfrm>
            <a:custGeom>
              <a:rect b="b" l="l" r="r" t="t"/>
              <a:pathLst>
                <a:path extrusionOk="0" h="366" w="366">
                  <a:moveTo>
                    <a:pt x="355" y="202"/>
                  </a:moveTo>
                  <a:cubicBezTo>
                    <a:pt x="344" y="297"/>
                    <a:pt x="259" y="366"/>
                    <a:pt x="164" y="355"/>
                  </a:cubicBezTo>
                  <a:cubicBezTo>
                    <a:pt x="68" y="344"/>
                    <a:pt x="0" y="259"/>
                    <a:pt x="11" y="164"/>
                  </a:cubicBezTo>
                  <a:cubicBezTo>
                    <a:pt x="21" y="68"/>
                    <a:pt x="107" y="0"/>
                    <a:pt x="202" y="11"/>
                  </a:cubicBezTo>
                  <a:cubicBezTo>
                    <a:pt x="297" y="21"/>
                    <a:pt x="366" y="107"/>
                    <a:pt x="355" y="202"/>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4" name="Google Shape;374;p31"/>
            <p:cNvSpPr/>
            <p:nvPr/>
          </p:nvSpPr>
          <p:spPr>
            <a:xfrm>
              <a:off x="4688123" y="2509708"/>
              <a:ext cx="744939" cy="743374"/>
            </a:xfrm>
            <a:custGeom>
              <a:rect b="b" l="l" r="r" t="t"/>
              <a:pathLst>
                <a:path extrusionOk="0" h="314" w="314">
                  <a:moveTo>
                    <a:pt x="311" y="174"/>
                  </a:moveTo>
                  <a:cubicBezTo>
                    <a:pt x="309" y="174"/>
                    <a:pt x="309" y="174"/>
                    <a:pt x="309" y="174"/>
                  </a:cubicBezTo>
                  <a:cubicBezTo>
                    <a:pt x="300" y="252"/>
                    <a:pt x="234" y="310"/>
                    <a:pt x="157" y="310"/>
                  </a:cubicBezTo>
                  <a:cubicBezTo>
                    <a:pt x="151" y="310"/>
                    <a:pt x="146" y="309"/>
                    <a:pt x="140" y="309"/>
                  </a:cubicBezTo>
                  <a:cubicBezTo>
                    <a:pt x="62" y="300"/>
                    <a:pt x="4" y="234"/>
                    <a:pt x="4" y="157"/>
                  </a:cubicBezTo>
                  <a:cubicBezTo>
                    <a:pt x="4" y="151"/>
                    <a:pt x="4" y="146"/>
                    <a:pt x="5" y="140"/>
                  </a:cubicBezTo>
                  <a:cubicBezTo>
                    <a:pt x="14" y="62"/>
                    <a:pt x="80" y="4"/>
                    <a:pt x="157" y="4"/>
                  </a:cubicBezTo>
                  <a:cubicBezTo>
                    <a:pt x="162" y="4"/>
                    <a:pt x="168" y="4"/>
                    <a:pt x="174" y="5"/>
                  </a:cubicBezTo>
                  <a:cubicBezTo>
                    <a:pt x="252" y="14"/>
                    <a:pt x="310" y="80"/>
                    <a:pt x="310" y="157"/>
                  </a:cubicBezTo>
                  <a:cubicBezTo>
                    <a:pt x="310" y="162"/>
                    <a:pt x="309" y="168"/>
                    <a:pt x="309" y="174"/>
                  </a:cubicBezTo>
                  <a:cubicBezTo>
                    <a:pt x="311" y="174"/>
                    <a:pt x="311" y="174"/>
                    <a:pt x="311" y="174"/>
                  </a:cubicBezTo>
                  <a:cubicBezTo>
                    <a:pt x="313" y="174"/>
                    <a:pt x="313" y="174"/>
                    <a:pt x="313" y="174"/>
                  </a:cubicBezTo>
                  <a:cubicBezTo>
                    <a:pt x="313" y="168"/>
                    <a:pt x="314" y="163"/>
                    <a:pt x="314" y="157"/>
                  </a:cubicBezTo>
                  <a:cubicBezTo>
                    <a:pt x="314" y="78"/>
                    <a:pt x="254" y="10"/>
                    <a:pt x="174" y="1"/>
                  </a:cubicBezTo>
                  <a:cubicBezTo>
                    <a:pt x="168" y="0"/>
                    <a:pt x="163" y="0"/>
                    <a:pt x="157" y="0"/>
                  </a:cubicBezTo>
                  <a:cubicBezTo>
                    <a:pt x="78" y="0"/>
                    <a:pt x="10" y="59"/>
                    <a:pt x="1" y="139"/>
                  </a:cubicBezTo>
                  <a:cubicBezTo>
                    <a:pt x="0" y="145"/>
                    <a:pt x="0" y="151"/>
                    <a:pt x="0" y="157"/>
                  </a:cubicBezTo>
                  <a:cubicBezTo>
                    <a:pt x="0" y="236"/>
                    <a:pt x="59" y="304"/>
                    <a:pt x="139" y="313"/>
                  </a:cubicBezTo>
                  <a:cubicBezTo>
                    <a:pt x="145" y="313"/>
                    <a:pt x="151" y="314"/>
                    <a:pt x="157" y="314"/>
                  </a:cubicBezTo>
                  <a:cubicBezTo>
                    <a:pt x="236" y="314"/>
                    <a:pt x="304" y="254"/>
                    <a:pt x="313" y="174"/>
                  </a:cubicBezTo>
                  <a:cubicBezTo>
                    <a:pt x="311" y="174"/>
                    <a:pt x="311" y="174"/>
                    <a:pt x="311" y="174"/>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5" name="Google Shape;375;p31"/>
            <p:cNvSpPr/>
            <p:nvPr/>
          </p:nvSpPr>
          <p:spPr>
            <a:xfrm>
              <a:off x="4526927" y="4414310"/>
              <a:ext cx="1064199" cy="1062634"/>
            </a:xfrm>
            <a:prstGeom prst="ellipse">
              <a:avLst/>
            </a:pr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6" name="Google Shape;376;p31"/>
            <p:cNvSpPr/>
            <p:nvPr/>
          </p:nvSpPr>
          <p:spPr>
            <a:xfrm>
              <a:off x="5060591" y="4414310"/>
              <a:ext cx="4695" cy="0"/>
            </a:xfrm>
            <a:custGeom>
              <a:rect b="b" l="l" r="r" t="t"/>
              <a:pathLst>
                <a:path extrusionOk="0" h="120000" w="2">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2A4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7" name="Google Shape;377;p31"/>
            <p:cNvSpPr/>
            <p:nvPr/>
          </p:nvSpPr>
          <p:spPr>
            <a:xfrm>
              <a:off x="4526927" y="4414310"/>
              <a:ext cx="915525" cy="907699"/>
            </a:xfrm>
            <a:custGeom>
              <a:rect b="b" l="l" r="r" t="t"/>
              <a:pathLst>
                <a:path extrusionOk="0" h="383" w="386">
                  <a:moveTo>
                    <a:pt x="225" y="0"/>
                  </a:moveTo>
                  <a:cubicBezTo>
                    <a:pt x="225" y="0"/>
                    <a:pt x="225" y="0"/>
                    <a:pt x="225" y="0"/>
                  </a:cubicBezTo>
                  <a:cubicBezTo>
                    <a:pt x="101" y="0"/>
                    <a:pt x="0" y="100"/>
                    <a:pt x="0" y="224"/>
                  </a:cubicBezTo>
                  <a:cubicBezTo>
                    <a:pt x="0" y="286"/>
                    <a:pt x="26" y="342"/>
                    <a:pt x="66" y="383"/>
                  </a:cubicBezTo>
                  <a:cubicBezTo>
                    <a:pt x="65" y="382"/>
                    <a:pt x="64" y="381"/>
                    <a:pt x="63" y="380"/>
                  </a:cubicBezTo>
                  <a:cubicBezTo>
                    <a:pt x="64" y="381"/>
                    <a:pt x="65" y="382"/>
                    <a:pt x="66" y="383"/>
                  </a:cubicBezTo>
                  <a:cubicBezTo>
                    <a:pt x="29" y="343"/>
                    <a:pt x="6" y="289"/>
                    <a:pt x="6" y="230"/>
                  </a:cubicBezTo>
                  <a:cubicBezTo>
                    <a:pt x="6" y="106"/>
                    <a:pt x="106" y="5"/>
                    <a:pt x="230" y="5"/>
                  </a:cubicBezTo>
                  <a:cubicBezTo>
                    <a:pt x="290" y="5"/>
                    <a:pt x="343" y="28"/>
                    <a:pt x="383" y="66"/>
                  </a:cubicBezTo>
                  <a:cubicBezTo>
                    <a:pt x="383" y="65"/>
                    <a:pt x="382" y="64"/>
                    <a:pt x="381" y="63"/>
                  </a:cubicBezTo>
                  <a:cubicBezTo>
                    <a:pt x="382" y="64"/>
                    <a:pt x="384" y="66"/>
                    <a:pt x="386" y="67"/>
                  </a:cubicBezTo>
                  <a:cubicBezTo>
                    <a:pt x="345" y="26"/>
                    <a:pt x="289"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6" y="0"/>
                    <a:pt x="226" y="0"/>
                  </a:cubicBezTo>
                  <a:cubicBezTo>
                    <a:pt x="226"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cubicBezTo>
                    <a:pt x="225" y="0"/>
                    <a:pt x="225" y="0"/>
                    <a:pt x="225" y="0"/>
                  </a:cubicBezTo>
                </a:path>
              </a:pathLst>
            </a:custGeom>
            <a:solidFill>
              <a:srgbClr val="A4AC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8" name="Google Shape;378;p31"/>
            <p:cNvSpPr/>
            <p:nvPr/>
          </p:nvSpPr>
          <p:spPr>
            <a:xfrm>
              <a:off x="4683426" y="4570809"/>
              <a:ext cx="907699" cy="906134"/>
            </a:xfrm>
            <a:custGeom>
              <a:rect b="b" l="l" r="r" t="t"/>
              <a:pathLst>
                <a:path extrusionOk="0" h="383" w="383">
                  <a:moveTo>
                    <a:pt x="317" y="0"/>
                  </a:moveTo>
                  <a:cubicBezTo>
                    <a:pt x="355" y="40"/>
                    <a:pt x="378" y="93"/>
                    <a:pt x="378" y="153"/>
                  </a:cubicBezTo>
                  <a:cubicBezTo>
                    <a:pt x="378" y="277"/>
                    <a:pt x="277" y="377"/>
                    <a:pt x="153" y="377"/>
                  </a:cubicBezTo>
                  <a:cubicBezTo>
                    <a:pt x="94" y="377"/>
                    <a:pt x="40" y="354"/>
                    <a:pt x="0" y="317"/>
                  </a:cubicBezTo>
                  <a:cubicBezTo>
                    <a:pt x="1" y="318"/>
                    <a:pt x="2" y="319"/>
                    <a:pt x="3" y="320"/>
                  </a:cubicBezTo>
                  <a:cubicBezTo>
                    <a:pt x="2" y="319"/>
                    <a:pt x="1" y="318"/>
                    <a:pt x="0" y="317"/>
                  </a:cubicBezTo>
                  <a:cubicBezTo>
                    <a:pt x="41" y="357"/>
                    <a:pt x="97" y="383"/>
                    <a:pt x="159" y="383"/>
                  </a:cubicBezTo>
                  <a:cubicBezTo>
                    <a:pt x="283" y="383"/>
                    <a:pt x="383" y="282"/>
                    <a:pt x="383" y="158"/>
                  </a:cubicBezTo>
                  <a:cubicBezTo>
                    <a:pt x="383" y="158"/>
                    <a:pt x="383" y="158"/>
                    <a:pt x="383" y="158"/>
                  </a:cubicBezTo>
                  <a:cubicBezTo>
                    <a:pt x="383" y="158"/>
                    <a:pt x="383" y="158"/>
                    <a:pt x="383" y="158"/>
                  </a:cubicBezTo>
                  <a:cubicBezTo>
                    <a:pt x="383" y="158"/>
                    <a:pt x="383" y="158"/>
                    <a:pt x="383" y="158"/>
                  </a:cubicBezTo>
                  <a:cubicBezTo>
                    <a:pt x="383" y="158"/>
                    <a:pt x="383" y="158"/>
                    <a:pt x="383" y="158"/>
                  </a:cubicBezTo>
                  <a:cubicBezTo>
                    <a:pt x="383" y="158"/>
                    <a:pt x="383" y="158"/>
                    <a:pt x="383" y="158"/>
                  </a:cubicBezTo>
                  <a:cubicBezTo>
                    <a:pt x="383" y="158"/>
                    <a:pt x="383" y="158"/>
                    <a:pt x="383" y="158"/>
                  </a:cubicBezTo>
                  <a:cubicBezTo>
                    <a:pt x="383" y="158"/>
                    <a:pt x="383" y="158"/>
                    <a:pt x="383" y="158"/>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7"/>
                  </a:cubicBezTo>
                  <a:cubicBezTo>
                    <a:pt x="383" y="157"/>
                    <a:pt x="383" y="157"/>
                    <a:pt x="383" y="156"/>
                  </a:cubicBezTo>
                  <a:cubicBezTo>
                    <a:pt x="383" y="156"/>
                    <a:pt x="383" y="156"/>
                    <a:pt x="383" y="156"/>
                  </a:cubicBezTo>
                  <a:cubicBezTo>
                    <a:pt x="383" y="156"/>
                    <a:pt x="383" y="156"/>
                    <a:pt x="383" y="156"/>
                  </a:cubicBezTo>
                  <a:cubicBezTo>
                    <a:pt x="383" y="156"/>
                    <a:pt x="383" y="156"/>
                    <a:pt x="383" y="156"/>
                  </a:cubicBezTo>
                  <a:cubicBezTo>
                    <a:pt x="383" y="96"/>
                    <a:pt x="359" y="42"/>
                    <a:pt x="320" y="1"/>
                  </a:cubicBezTo>
                  <a:cubicBezTo>
                    <a:pt x="320" y="2"/>
                    <a:pt x="320" y="2"/>
                    <a:pt x="320" y="2"/>
                  </a:cubicBezTo>
                  <a:cubicBezTo>
                    <a:pt x="319" y="1"/>
                    <a:pt x="318" y="0"/>
                    <a:pt x="317" y="0"/>
                  </a:cubicBezTo>
                </a:path>
              </a:pathLst>
            </a:custGeom>
            <a:solidFill>
              <a:srgbClr val="51575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79" name="Google Shape;379;p31"/>
            <p:cNvSpPr/>
            <p:nvPr/>
          </p:nvSpPr>
          <p:spPr>
            <a:xfrm>
              <a:off x="4675602" y="4564549"/>
              <a:ext cx="766848" cy="763719"/>
            </a:xfrm>
            <a:custGeom>
              <a:rect b="b" l="l" r="r" t="t"/>
              <a:pathLst>
                <a:path extrusionOk="0" h="323" w="323">
                  <a:moveTo>
                    <a:pt x="0" y="317"/>
                  </a:moveTo>
                  <a:cubicBezTo>
                    <a:pt x="1" y="318"/>
                    <a:pt x="2" y="319"/>
                    <a:pt x="3" y="320"/>
                  </a:cubicBezTo>
                  <a:cubicBezTo>
                    <a:pt x="4" y="321"/>
                    <a:pt x="5" y="322"/>
                    <a:pt x="6" y="323"/>
                  </a:cubicBezTo>
                  <a:cubicBezTo>
                    <a:pt x="5" y="322"/>
                    <a:pt x="4" y="321"/>
                    <a:pt x="3" y="320"/>
                  </a:cubicBezTo>
                  <a:cubicBezTo>
                    <a:pt x="2" y="319"/>
                    <a:pt x="1" y="318"/>
                    <a:pt x="0" y="317"/>
                  </a:cubicBezTo>
                  <a:moveTo>
                    <a:pt x="318" y="0"/>
                  </a:moveTo>
                  <a:cubicBezTo>
                    <a:pt x="319" y="1"/>
                    <a:pt x="320" y="2"/>
                    <a:pt x="320" y="3"/>
                  </a:cubicBezTo>
                  <a:cubicBezTo>
                    <a:pt x="321" y="3"/>
                    <a:pt x="322" y="4"/>
                    <a:pt x="323" y="5"/>
                  </a:cubicBezTo>
                  <a:cubicBezTo>
                    <a:pt x="323" y="5"/>
                    <a:pt x="323" y="5"/>
                    <a:pt x="323" y="4"/>
                  </a:cubicBezTo>
                  <a:cubicBezTo>
                    <a:pt x="321" y="3"/>
                    <a:pt x="319" y="1"/>
                    <a:pt x="318" y="0"/>
                  </a:cubicBezTo>
                </a:path>
              </a:pathLst>
            </a:custGeom>
            <a:solidFill>
              <a:srgbClr val="4F515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0" name="Google Shape;380;p31"/>
            <p:cNvSpPr/>
            <p:nvPr/>
          </p:nvSpPr>
          <p:spPr>
            <a:xfrm>
              <a:off x="4597353" y="4483169"/>
              <a:ext cx="924915" cy="923349"/>
            </a:xfrm>
            <a:custGeom>
              <a:rect b="b" l="l" r="r" t="t"/>
              <a:pathLst>
                <a:path extrusionOk="0" h="390" w="390">
                  <a:moveTo>
                    <a:pt x="31" y="252"/>
                  </a:moveTo>
                  <a:cubicBezTo>
                    <a:pt x="0" y="162"/>
                    <a:pt x="47" y="63"/>
                    <a:pt x="138" y="32"/>
                  </a:cubicBezTo>
                  <a:cubicBezTo>
                    <a:pt x="228" y="0"/>
                    <a:pt x="327" y="48"/>
                    <a:pt x="358" y="138"/>
                  </a:cubicBezTo>
                  <a:cubicBezTo>
                    <a:pt x="390" y="228"/>
                    <a:pt x="342" y="327"/>
                    <a:pt x="252" y="359"/>
                  </a:cubicBezTo>
                  <a:cubicBezTo>
                    <a:pt x="162" y="390"/>
                    <a:pt x="63" y="343"/>
                    <a:pt x="31" y="252"/>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1" name="Google Shape;381;p31"/>
            <p:cNvSpPr/>
            <p:nvPr/>
          </p:nvSpPr>
          <p:spPr>
            <a:xfrm>
              <a:off x="4688123" y="4573940"/>
              <a:ext cx="744939" cy="743374"/>
            </a:xfrm>
            <a:custGeom>
              <a:rect b="b" l="l" r="r" t="t"/>
              <a:pathLst>
                <a:path extrusionOk="0" h="314" w="314">
                  <a:moveTo>
                    <a:pt x="11" y="208"/>
                  </a:moveTo>
                  <a:cubicBezTo>
                    <a:pt x="13" y="208"/>
                    <a:pt x="13" y="208"/>
                    <a:pt x="13" y="208"/>
                  </a:cubicBezTo>
                  <a:cubicBezTo>
                    <a:pt x="7" y="191"/>
                    <a:pt x="4" y="174"/>
                    <a:pt x="4" y="157"/>
                  </a:cubicBezTo>
                  <a:cubicBezTo>
                    <a:pt x="4" y="94"/>
                    <a:pt x="44" y="35"/>
                    <a:pt x="106" y="13"/>
                  </a:cubicBezTo>
                  <a:cubicBezTo>
                    <a:pt x="123" y="7"/>
                    <a:pt x="140" y="4"/>
                    <a:pt x="157" y="4"/>
                  </a:cubicBezTo>
                  <a:cubicBezTo>
                    <a:pt x="220" y="4"/>
                    <a:pt x="279" y="44"/>
                    <a:pt x="301" y="107"/>
                  </a:cubicBezTo>
                  <a:cubicBezTo>
                    <a:pt x="307" y="123"/>
                    <a:pt x="310" y="140"/>
                    <a:pt x="310" y="157"/>
                  </a:cubicBezTo>
                  <a:cubicBezTo>
                    <a:pt x="310" y="220"/>
                    <a:pt x="270" y="279"/>
                    <a:pt x="207" y="301"/>
                  </a:cubicBezTo>
                  <a:cubicBezTo>
                    <a:pt x="191" y="307"/>
                    <a:pt x="174" y="310"/>
                    <a:pt x="157" y="310"/>
                  </a:cubicBezTo>
                  <a:cubicBezTo>
                    <a:pt x="94" y="310"/>
                    <a:pt x="35" y="270"/>
                    <a:pt x="13" y="208"/>
                  </a:cubicBezTo>
                  <a:cubicBezTo>
                    <a:pt x="11" y="208"/>
                    <a:pt x="11" y="208"/>
                    <a:pt x="11" y="208"/>
                  </a:cubicBezTo>
                  <a:cubicBezTo>
                    <a:pt x="9" y="209"/>
                    <a:pt x="9" y="209"/>
                    <a:pt x="9" y="209"/>
                  </a:cubicBezTo>
                  <a:cubicBezTo>
                    <a:pt x="32" y="273"/>
                    <a:pt x="92" y="314"/>
                    <a:pt x="157" y="314"/>
                  </a:cubicBezTo>
                  <a:cubicBezTo>
                    <a:pt x="174" y="314"/>
                    <a:pt x="192" y="311"/>
                    <a:pt x="209" y="305"/>
                  </a:cubicBezTo>
                  <a:cubicBezTo>
                    <a:pt x="273" y="282"/>
                    <a:pt x="314" y="222"/>
                    <a:pt x="314" y="157"/>
                  </a:cubicBezTo>
                  <a:cubicBezTo>
                    <a:pt x="314" y="140"/>
                    <a:pt x="311" y="122"/>
                    <a:pt x="305" y="105"/>
                  </a:cubicBezTo>
                  <a:cubicBezTo>
                    <a:pt x="282" y="41"/>
                    <a:pt x="222" y="0"/>
                    <a:pt x="157" y="0"/>
                  </a:cubicBezTo>
                  <a:cubicBezTo>
                    <a:pt x="140" y="0"/>
                    <a:pt x="122" y="3"/>
                    <a:pt x="105" y="9"/>
                  </a:cubicBezTo>
                  <a:cubicBezTo>
                    <a:pt x="41" y="32"/>
                    <a:pt x="0" y="92"/>
                    <a:pt x="0" y="157"/>
                  </a:cubicBezTo>
                  <a:cubicBezTo>
                    <a:pt x="0" y="174"/>
                    <a:pt x="3" y="192"/>
                    <a:pt x="9" y="209"/>
                  </a:cubicBezTo>
                  <a:cubicBezTo>
                    <a:pt x="11" y="208"/>
                    <a:pt x="11" y="208"/>
                    <a:pt x="11" y="208"/>
                  </a:cubicBezTo>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2" name="Google Shape;382;p31"/>
            <p:cNvSpPr/>
            <p:nvPr/>
          </p:nvSpPr>
          <p:spPr>
            <a:xfrm>
              <a:off x="8492033" y="4836286"/>
              <a:ext cx="111038" cy="11126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3" name="Google Shape;383;p31"/>
            <p:cNvSpPr/>
            <p:nvPr/>
          </p:nvSpPr>
          <p:spPr>
            <a:xfrm>
              <a:off x="8432866" y="4777574"/>
              <a:ext cx="229370" cy="228687"/>
            </a:xfrm>
            <a:custGeom>
              <a:rect b="b" l="l" r="r" t="t"/>
              <a:pathLst>
                <a:path extrusionOk="0" h="21600" w="21600">
                  <a:moveTo>
                    <a:pt x="10826" y="0"/>
                  </a:moveTo>
                  <a:cubicBezTo>
                    <a:pt x="4851" y="0"/>
                    <a:pt x="0" y="4840"/>
                    <a:pt x="0" y="10800"/>
                  </a:cubicBezTo>
                  <a:cubicBezTo>
                    <a:pt x="0" y="16760"/>
                    <a:pt x="4851" y="21600"/>
                    <a:pt x="10826" y="21600"/>
                  </a:cubicBezTo>
                  <a:cubicBezTo>
                    <a:pt x="16800" y="21600"/>
                    <a:pt x="21600" y="16760"/>
                    <a:pt x="21600" y="10800"/>
                  </a:cubicBezTo>
                  <a:cubicBezTo>
                    <a:pt x="21600" y="4840"/>
                    <a:pt x="16800" y="0"/>
                    <a:pt x="10826" y="0"/>
                  </a:cubicBezTo>
                  <a:close/>
                  <a:moveTo>
                    <a:pt x="10826" y="19664"/>
                  </a:moveTo>
                  <a:cubicBezTo>
                    <a:pt x="5923" y="19664"/>
                    <a:pt x="1940" y="15691"/>
                    <a:pt x="1940" y="10800"/>
                  </a:cubicBezTo>
                  <a:cubicBezTo>
                    <a:pt x="1940" y="5909"/>
                    <a:pt x="5923" y="1936"/>
                    <a:pt x="10826" y="1936"/>
                  </a:cubicBezTo>
                  <a:cubicBezTo>
                    <a:pt x="15728" y="1936"/>
                    <a:pt x="19711" y="5909"/>
                    <a:pt x="19711" y="10800"/>
                  </a:cubicBezTo>
                  <a:cubicBezTo>
                    <a:pt x="19711" y="15691"/>
                    <a:pt x="15728" y="19664"/>
                    <a:pt x="10826" y="19664"/>
                  </a:cubicBezTo>
                  <a:close/>
                </a:path>
              </a:pathLst>
            </a:custGeom>
            <a:solidFill>
              <a:schemeClr val="accent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4" name="Google Shape;384;p31"/>
            <p:cNvSpPr/>
            <p:nvPr/>
          </p:nvSpPr>
          <p:spPr>
            <a:xfrm>
              <a:off x="3583912" y="2655086"/>
              <a:ext cx="111038" cy="11126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5" name="Google Shape;385;p31"/>
            <p:cNvSpPr/>
            <p:nvPr/>
          </p:nvSpPr>
          <p:spPr>
            <a:xfrm>
              <a:off x="3524745" y="2596374"/>
              <a:ext cx="229370" cy="228687"/>
            </a:xfrm>
            <a:custGeom>
              <a:rect b="b" l="l" r="r" t="t"/>
              <a:pathLst>
                <a:path extrusionOk="0" h="21600" w="21600">
                  <a:moveTo>
                    <a:pt x="10826" y="0"/>
                  </a:moveTo>
                  <a:cubicBezTo>
                    <a:pt x="4851" y="0"/>
                    <a:pt x="0" y="4840"/>
                    <a:pt x="0" y="10800"/>
                  </a:cubicBezTo>
                  <a:cubicBezTo>
                    <a:pt x="0" y="16760"/>
                    <a:pt x="4851" y="21600"/>
                    <a:pt x="10826" y="21600"/>
                  </a:cubicBezTo>
                  <a:cubicBezTo>
                    <a:pt x="16800" y="21600"/>
                    <a:pt x="21600" y="16760"/>
                    <a:pt x="21600" y="10800"/>
                  </a:cubicBezTo>
                  <a:cubicBezTo>
                    <a:pt x="21600" y="4840"/>
                    <a:pt x="16800" y="0"/>
                    <a:pt x="10826" y="0"/>
                  </a:cubicBezTo>
                  <a:close/>
                  <a:moveTo>
                    <a:pt x="10826" y="19664"/>
                  </a:moveTo>
                  <a:cubicBezTo>
                    <a:pt x="5923" y="19664"/>
                    <a:pt x="1940" y="15691"/>
                    <a:pt x="1940" y="10800"/>
                  </a:cubicBezTo>
                  <a:cubicBezTo>
                    <a:pt x="1940" y="5909"/>
                    <a:pt x="5923" y="1936"/>
                    <a:pt x="10826" y="1936"/>
                  </a:cubicBezTo>
                  <a:cubicBezTo>
                    <a:pt x="15728" y="1936"/>
                    <a:pt x="19711" y="5909"/>
                    <a:pt x="19711" y="10800"/>
                  </a:cubicBezTo>
                  <a:cubicBezTo>
                    <a:pt x="19711" y="15691"/>
                    <a:pt x="15728" y="19664"/>
                    <a:pt x="10826" y="19664"/>
                  </a:cubicBezTo>
                  <a:close/>
                </a:path>
              </a:pathLst>
            </a:custGeom>
            <a:solidFill>
              <a:schemeClr val="accent1"/>
            </a:solid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6" name="Google Shape;386;p31"/>
            <p:cNvSpPr/>
            <p:nvPr/>
          </p:nvSpPr>
          <p:spPr>
            <a:xfrm>
              <a:off x="3583912" y="4836286"/>
              <a:ext cx="111038" cy="11126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87" name="Google Shape;387;p31"/>
            <p:cNvSpPr/>
            <p:nvPr/>
          </p:nvSpPr>
          <p:spPr>
            <a:xfrm>
              <a:off x="3524745" y="4777574"/>
              <a:ext cx="229370" cy="228687"/>
            </a:xfrm>
            <a:custGeom>
              <a:rect b="b" l="l" r="r" t="t"/>
              <a:pathLst>
                <a:path extrusionOk="0" h="21600" w="21600">
                  <a:moveTo>
                    <a:pt x="10826" y="0"/>
                  </a:moveTo>
                  <a:cubicBezTo>
                    <a:pt x="4851" y="0"/>
                    <a:pt x="0" y="4840"/>
                    <a:pt x="0" y="10800"/>
                  </a:cubicBezTo>
                  <a:cubicBezTo>
                    <a:pt x="0" y="16760"/>
                    <a:pt x="4851" y="21600"/>
                    <a:pt x="10826" y="21600"/>
                  </a:cubicBezTo>
                  <a:cubicBezTo>
                    <a:pt x="16800" y="21600"/>
                    <a:pt x="21600" y="16760"/>
                    <a:pt x="21600" y="10800"/>
                  </a:cubicBezTo>
                  <a:cubicBezTo>
                    <a:pt x="21600" y="4840"/>
                    <a:pt x="16800" y="0"/>
                    <a:pt x="10826" y="0"/>
                  </a:cubicBezTo>
                  <a:close/>
                  <a:moveTo>
                    <a:pt x="10826" y="19664"/>
                  </a:moveTo>
                  <a:cubicBezTo>
                    <a:pt x="5923" y="19664"/>
                    <a:pt x="1940" y="15691"/>
                    <a:pt x="1940" y="10800"/>
                  </a:cubicBezTo>
                  <a:cubicBezTo>
                    <a:pt x="1940" y="5909"/>
                    <a:pt x="5923" y="1936"/>
                    <a:pt x="10826" y="1936"/>
                  </a:cubicBezTo>
                  <a:cubicBezTo>
                    <a:pt x="15728" y="1936"/>
                    <a:pt x="19711" y="5909"/>
                    <a:pt x="19711" y="10800"/>
                  </a:cubicBezTo>
                  <a:cubicBezTo>
                    <a:pt x="19711" y="15691"/>
                    <a:pt x="15728" y="19664"/>
                    <a:pt x="10826" y="19664"/>
                  </a:cubicBezTo>
                  <a:close/>
                </a:path>
              </a:pathLst>
            </a:custGeom>
            <a:solidFill>
              <a:schemeClr val="accent6"/>
            </a:solid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cxnSp>
          <p:nvCxnSpPr>
            <p:cNvPr id="388" name="Google Shape;388;p31"/>
            <p:cNvCxnSpPr/>
            <p:nvPr/>
          </p:nvCxnSpPr>
          <p:spPr>
            <a:xfrm>
              <a:off x="3756828" y="2710905"/>
              <a:ext cx="495755" cy="0"/>
            </a:xfrm>
            <a:prstGeom prst="straightConnector1">
              <a:avLst/>
            </a:prstGeom>
            <a:noFill/>
            <a:ln cap="flat" cmpd="sng" w="9525">
              <a:solidFill>
                <a:schemeClr val="accent1"/>
              </a:solidFill>
              <a:prstDash val="solid"/>
              <a:miter lim="800000"/>
              <a:headEnd len="sm" w="sm" type="none"/>
              <a:tailEnd len="sm" w="sm" type="none"/>
            </a:ln>
          </p:spPr>
        </p:cxnSp>
        <p:cxnSp>
          <p:nvCxnSpPr>
            <p:cNvPr id="389" name="Google Shape;389;p31"/>
            <p:cNvCxnSpPr>
              <a:endCxn id="368" idx="2"/>
            </p:cNvCxnSpPr>
            <p:nvPr/>
          </p:nvCxnSpPr>
          <p:spPr>
            <a:xfrm>
              <a:off x="4249727" y="2710929"/>
              <a:ext cx="277200" cy="168900"/>
            </a:xfrm>
            <a:prstGeom prst="straightConnector1">
              <a:avLst/>
            </a:prstGeom>
            <a:noFill/>
            <a:ln cap="flat" cmpd="sng" w="9525">
              <a:solidFill>
                <a:schemeClr val="accent1"/>
              </a:solidFill>
              <a:prstDash val="solid"/>
              <a:miter lim="800000"/>
              <a:headEnd len="sm" w="sm" type="none"/>
              <a:tailEnd len="sm" w="sm" type="none"/>
            </a:ln>
          </p:spPr>
        </p:cxnSp>
        <p:cxnSp>
          <p:nvCxnSpPr>
            <p:cNvPr id="390" name="Google Shape;390;p31"/>
            <p:cNvCxnSpPr/>
            <p:nvPr/>
          </p:nvCxnSpPr>
          <p:spPr>
            <a:xfrm>
              <a:off x="3754115" y="4890990"/>
              <a:ext cx="495755" cy="0"/>
            </a:xfrm>
            <a:prstGeom prst="straightConnector1">
              <a:avLst/>
            </a:prstGeom>
            <a:noFill/>
            <a:ln cap="flat" cmpd="sng" w="9525">
              <a:solidFill>
                <a:schemeClr val="accent6"/>
              </a:solidFill>
              <a:prstDash val="solid"/>
              <a:miter lim="800000"/>
              <a:headEnd len="sm" w="sm" type="none"/>
              <a:tailEnd len="sm" w="sm" type="none"/>
            </a:ln>
          </p:spPr>
        </p:cxnSp>
        <p:cxnSp>
          <p:nvCxnSpPr>
            <p:cNvPr id="391" name="Google Shape;391;p31"/>
            <p:cNvCxnSpPr/>
            <p:nvPr/>
          </p:nvCxnSpPr>
          <p:spPr>
            <a:xfrm>
              <a:off x="4257558" y="4890990"/>
              <a:ext cx="277057" cy="168924"/>
            </a:xfrm>
            <a:prstGeom prst="straightConnector1">
              <a:avLst/>
            </a:prstGeom>
            <a:noFill/>
            <a:ln cap="flat" cmpd="sng" w="9525">
              <a:solidFill>
                <a:schemeClr val="accent6"/>
              </a:solidFill>
              <a:prstDash val="solid"/>
              <a:miter lim="800000"/>
              <a:headEnd len="sm" w="sm" type="none"/>
              <a:tailEnd len="sm" w="sm" type="none"/>
            </a:ln>
          </p:spPr>
        </p:cxnSp>
        <p:grpSp>
          <p:nvGrpSpPr>
            <p:cNvPr id="392" name="Google Shape;392;p31"/>
            <p:cNvGrpSpPr/>
            <p:nvPr/>
          </p:nvGrpSpPr>
          <p:grpSpPr>
            <a:xfrm>
              <a:off x="8432866" y="2596374"/>
              <a:ext cx="229370" cy="228687"/>
              <a:chOff x="8634233" y="2527424"/>
              <a:chExt cx="229370" cy="228687"/>
            </a:xfrm>
          </p:grpSpPr>
          <p:sp>
            <p:nvSpPr>
              <p:cNvPr id="393" name="Google Shape;393;p31"/>
              <p:cNvSpPr/>
              <p:nvPr/>
            </p:nvSpPr>
            <p:spPr>
              <a:xfrm>
                <a:off x="8693400" y="2586136"/>
                <a:ext cx="111038" cy="11126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sp>
            <p:nvSpPr>
              <p:cNvPr id="394" name="Google Shape;394;p31"/>
              <p:cNvSpPr/>
              <p:nvPr/>
            </p:nvSpPr>
            <p:spPr>
              <a:xfrm>
                <a:off x="8634233" y="2527424"/>
                <a:ext cx="229370" cy="228687"/>
              </a:xfrm>
              <a:custGeom>
                <a:rect b="b" l="l" r="r" t="t"/>
                <a:pathLst>
                  <a:path extrusionOk="0" h="21600" w="21600">
                    <a:moveTo>
                      <a:pt x="10826" y="0"/>
                    </a:moveTo>
                    <a:cubicBezTo>
                      <a:pt x="4851" y="0"/>
                      <a:pt x="0" y="4840"/>
                      <a:pt x="0" y="10800"/>
                    </a:cubicBezTo>
                    <a:cubicBezTo>
                      <a:pt x="0" y="16760"/>
                      <a:pt x="4851" y="21600"/>
                      <a:pt x="10826" y="21600"/>
                    </a:cubicBezTo>
                    <a:cubicBezTo>
                      <a:pt x="16800" y="21600"/>
                      <a:pt x="21600" y="16760"/>
                      <a:pt x="21600" y="10800"/>
                    </a:cubicBezTo>
                    <a:cubicBezTo>
                      <a:pt x="21600" y="4840"/>
                      <a:pt x="16800" y="0"/>
                      <a:pt x="10826" y="0"/>
                    </a:cubicBezTo>
                    <a:close/>
                    <a:moveTo>
                      <a:pt x="10826" y="19664"/>
                    </a:moveTo>
                    <a:cubicBezTo>
                      <a:pt x="5923" y="19664"/>
                      <a:pt x="1940" y="15691"/>
                      <a:pt x="1940" y="10800"/>
                    </a:cubicBezTo>
                    <a:cubicBezTo>
                      <a:pt x="1940" y="5909"/>
                      <a:pt x="5923" y="1936"/>
                      <a:pt x="10826" y="1936"/>
                    </a:cubicBezTo>
                    <a:cubicBezTo>
                      <a:pt x="15728" y="1936"/>
                      <a:pt x="19711" y="5909"/>
                      <a:pt x="19711" y="10800"/>
                    </a:cubicBezTo>
                    <a:cubicBezTo>
                      <a:pt x="19711" y="15691"/>
                      <a:pt x="15728" y="19664"/>
                      <a:pt x="10826" y="19664"/>
                    </a:cubicBez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Raleway"/>
                  <a:buNone/>
                </a:pPr>
                <a:r>
                  <a:t/>
                </a:r>
                <a:endParaRPr b="0" i="0" sz="1800" u="none" cap="none" strike="noStrike">
                  <a:solidFill>
                    <a:schemeClr val="dk1"/>
                  </a:solidFill>
                  <a:latin typeface="Calibri"/>
                  <a:ea typeface="Calibri"/>
                  <a:cs typeface="Calibri"/>
                  <a:sym typeface="Calibri"/>
                </a:endParaRPr>
              </a:p>
            </p:txBody>
          </p:sp>
        </p:grpSp>
        <p:cxnSp>
          <p:nvCxnSpPr>
            <p:cNvPr id="395" name="Google Shape;395;p31"/>
            <p:cNvCxnSpPr/>
            <p:nvPr/>
          </p:nvCxnSpPr>
          <p:spPr>
            <a:xfrm>
              <a:off x="7934139" y="2708516"/>
              <a:ext cx="495755" cy="0"/>
            </a:xfrm>
            <a:prstGeom prst="straightConnector1">
              <a:avLst/>
            </a:prstGeom>
            <a:noFill/>
            <a:ln cap="flat" cmpd="sng" w="9525">
              <a:solidFill>
                <a:schemeClr val="accent2"/>
              </a:solidFill>
              <a:prstDash val="solid"/>
              <a:miter lim="800000"/>
              <a:headEnd len="sm" w="sm" type="none"/>
              <a:tailEnd len="sm" w="sm" type="none"/>
            </a:ln>
          </p:spPr>
        </p:cxnSp>
        <p:cxnSp>
          <p:nvCxnSpPr>
            <p:cNvPr id="396" name="Google Shape;396;p31"/>
            <p:cNvCxnSpPr/>
            <p:nvPr/>
          </p:nvCxnSpPr>
          <p:spPr>
            <a:xfrm flipH="1" rot="10800000">
              <a:off x="7663462" y="2708515"/>
              <a:ext cx="277057" cy="168924"/>
            </a:xfrm>
            <a:prstGeom prst="straightConnector1">
              <a:avLst/>
            </a:prstGeom>
            <a:noFill/>
            <a:ln cap="flat" cmpd="sng" w="9525">
              <a:solidFill>
                <a:schemeClr val="accent2"/>
              </a:solidFill>
              <a:prstDash val="solid"/>
              <a:miter lim="800000"/>
              <a:headEnd len="sm" w="sm" type="none"/>
              <a:tailEnd len="sm" w="sm" type="none"/>
            </a:ln>
          </p:spPr>
        </p:cxnSp>
        <p:cxnSp>
          <p:nvCxnSpPr>
            <p:cNvPr id="397" name="Google Shape;397;p31"/>
            <p:cNvCxnSpPr/>
            <p:nvPr/>
          </p:nvCxnSpPr>
          <p:spPr>
            <a:xfrm>
              <a:off x="7934138" y="4895291"/>
              <a:ext cx="495755" cy="0"/>
            </a:xfrm>
            <a:prstGeom prst="straightConnector1">
              <a:avLst/>
            </a:prstGeom>
            <a:noFill/>
            <a:ln cap="flat" cmpd="sng" w="9525">
              <a:solidFill>
                <a:schemeClr val="accent5"/>
              </a:solidFill>
              <a:prstDash val="solid"/>
              <a:miter lim="800000"/>
              <a:headEnd len="sm" w="sm" type="none"/>
              <a:tailEnd len="sm" w="sm" type="none"/>
            </a:ln>
          </p:spPr>
        </p:cxnSp>
        <p:cxnSp>
          <p:nvCxnSpPr>
            <p:cNvPr id="398" name="Google Shape;398;p31"/>
            <p:cNvCxnSpPr/>
            <p:nvPr/>
          </p:nvCxnSpPr>
          <p:spPr>
            <a:xfrm flipH="1" rot="10800000">
              <a:off x="7654108" y="4895367"/>
              <a:ext cx="277057" cy="168924"/>
            </a:xfrm>
            <a:prstGeom prst="straightConnector1">
              <a:avLst/>
            </a:prstGeom>
            <a:noFill/>
            <a:ln cap="flat" cmpd="sng" w="9525">
              <a:solidFill>
                <a:schemeClr val="accent5"/>
              </a:solidFill>
              <a:prstDash val="solid"/>
              <a:miter lim="800000"/>
              <a:headEnd len="sm" w="sm" type="none"/>
              <a:tailEnd len="sm" w="sm" type="none"/>
            </a:ln>
          </p:spPr>
        </p:cxnSp>
      </p:grpSp>
      <p:sp>
        <p:nvSpPr>
          <p:cNvPr id="399" name="Google Shape;399;p31"/>
          <p:cNvSpPr txBox="1"/>
          <p:nvPr/>
        </p:nvSpPr>
        <p:spPr>
          <a:xfrm>
            <a:off x="550862" y="551557"/>
            <a:ext cx="1109027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Weight specific history</a:t>
            </a:r>
            <a:endParaRPr b="0" i="0" sz="1400" u="none" cap="none" strike="noStrike">
              <a:solidFill>
                <a:srgbClr val="000000"/>
              </a:solidFill>
              <a:latin typeface="Arial"/>
              <a:ea typeface="Arial"/>
              <a:cs typeface="Arial"/>
              <a:sym typeface="Arial"/>
            </a:endParaRPr>
          </a:p>
        </p:txBody>
      </p:sp>
      <p:sp>
        <p:nvSpPr>
          <p:cNvPr id="400" name="Google Shape;400;p31"/>
          <p:cNvSpPr txBox="1"/>
          <p:nvPr/>
        </p:nvSpPr>
        <p:spPr>
          <a:xfrm>
            <a:off x="684662" y="2432511"/>
            <a:ext cx="2697651"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Review patient’s current, highest and lowest adult weight.</a:t>
            </a:r>
            <a:endParaRPr b="0" i="0" sz="1400" u="none" cap="none" strike="noStrike">
              <a:solidFill>
                <a:srgbClr val="000000"/>
              </a:solidFill>
              <a:latin typeface="Arial"/>
              <a:ea typeface="Arial"/>
              <a:cs typeface="Arial"/>
              <a:sym typeface="Arial"/>
            </a:endParaRPr>
          </a:p>
        </p:txBody>
      </p:sp>
      <p:sp>
        <p:nvSpPr>
          <p:cNvPr id="401" name="Google Shape;401;p31"/>
          <p:cNvSpPr txBox="1"/>
          <p:nvPr/>
        </p:nvSpPr>
        <p:spPr>
          <a:xfrm>
            <a:off x="684662" y="4528284"/>
            <a:ext cx="2697651" cy="73866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Review of any specific periods of weight gain. Any secondary causes of obesity? </a:t>
            </a:r>
            <a:endParaRPr b="0" i="0" sz="1400" u="none" cap="none" strike="noStrike">
              <a:solidFill>
                <a:srgbClr val="000000"/>
              </a:solidFill>
              <a:latin typeface="Arial"/>
              <a:ea typeface="Arial"/>
              <a:cs typeface="Arial"/>
              <a:sym typeface="Arial"/>
            </a:endParaRPr>
          </a:p>
        </p:txBody>
      </p:sp>
      <p:sp>
        <p:nvSpPr>
          <p:cNvPr id="402" name="Google Shape;402;p31"/>
          <p:cNvSpPr txBox="1"/>
          <p:nvPr/>
        </p:nvSpPr>
        <p:spPr>
          <a:xfrm>
            <a:off x="8809687" y="2438603"/>
            <a:ext cx="26976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Determine if the weight gain began in childhood.</a:t>
            </a:r>
            <a:endParaRPr b="0" i="0" sz="1400" u="none" cap="none" strike="noStrike">
              <a:solidFill>
                <a:srgbClr val="000000"/>
              </a:solidFill>
              <a:latin typeface="Arial"/>
              <a:ea typeface="Arial"/>
              <a:cs typeface="Arial"/>
              <a:sym typeface="Arial"/>
            </a:endParaRPr>
          </a:p>
        </p:txBody>
      </p:sp>
      <p:sp>
        <p:nvSpPr>
          <p:cNvPr id="403" name="Google Shape;403;p31"/>
          <p:cNvSpPr txBox="1"/>
          <p:nvPr/>
        </p:nvSpPr>
        <p:spPr>
          <a:xfrm>
            <a:off x="8809687" y="4629380"/>
            <a:ext cx="26976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Review of any weight promoting medications</a:t>
            </a:r>
            <a:endParaRPr b="0" i="0" sz="1400" u="none" cap="none" strike="noStrike">
              <a:solidFill>
                <a:schemeClr val="dk1"/>
              </a:solidFill>
              <a:latin typeface="Raleway"/>
              <a:ea typeface="Raleway"/>
              <a:cs typeface="Raleway"/>
              <a:sym typeface="Raleway"/>
            </a:endParaRPr>
          </a:p>
        </p:txBody>
      </p:sp>
      <p:sp>
        <p:nvSpPr>
          <p:cNvPr id="404" name="Google Shape;404;p31"/>
          <p:cNvSpPr/>
          <p:nvPr/>
        </p:nvSpPr>
        <p:spPr>
          <a:xfrm>
            <a:off x="5838825" y="133868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05" name="Google Shape;405;p31"/>
          <p:cNvSpPr/>
          <p:nvPr/>
        </p:nvSpPr>
        <p:spPr>
          <a:xfrm>
            <a:off x="4904413" y="2696103"/>
            <a:ext cx="314479" cy="330162"/>
          </a:xfrm>
          <a:custGeom>
            <a:rect b="b" l="l" r="r" t="t"/>
            <a:pathLst>
              <a:path extrusionOk="0" h="957905" w="912404">
                <a:moveTo>
                  <a:pt x="0" y="0"/>
                </a:moveTo>
                <a:lnTo>
                  <a:pt x="912405" y="0"/>
                </a:lnTo>
                <a:lnTo>
                  <a:pt x="912405" y="957905"/>
                </a:lnTo>
                <a:lnTo>
                  <a:pt x="0" y="957905"/>
                </a:lnTo>
                <a:lnTo>
                  <a:pt x="0" y="0"/>
                </a:lnTo>
                <a:close/>
              </a:path>
            </a:pathLst>
          </a:custGeom>
          <a:blipFill rotWithShape="1">
            <a:blip r:embed="rId3">
              <a:alphaModFix/>
            </a:blip>
            <a:stretch>
              <a:fillRect b="0" l="0" r="0" t="0"/>
            </a:stretch>
          </a:blipFill>
          <a:ln>
            <a:noFill/>
          </a:ln>
        </p:spPr>
      </p:sp>
      <p:sp>
        <p:nvSpPr>
          <p:cNvPr id="406" name="Google Shape;406;p31"/>
          <p:cNvSpPr/>
          <p:nvPr/>
        </p:nvSpPr>
        <p:spPr>
          <a:xfrm>
            <a:off x="6960538" y="4765531"/>
            <a:ext cx="403251" cy="330162"/>
          </a:xfrm>
          <a:custGeom>
            <a:rect b="b" l="l" r="r" t="t"/>
            <a:pathLst>
              <a:path extrusionOk="0" h="957905" w="1169960">
                <a:moveTo>
                  <a:pt x="0" y="0"/>
                </a:moveTo>
                <a:lnTo>
                  <a:pt x="1169960" y="0"/>
                </a:lnTo>
                <a:lnTo>
                  <a:pt x="1169960" y="957905"/>
                </a:lnTo>
                <a:lnTo>
                  <a:pt x="0" y="957905"/>
                </a:lnTo>
                <a:lnTo>
                  <a:pt x="0" y="0"/>
                </a:lnTo>
                <a:close/>
              </a:path>
            </a:pathLst>
          </a:custGeom>
          <a:blipFill rotWithShape="1">
            <a:blip r:embed="rId4">
              <a:alphaModFix/>
            </a:blip>
            <a:stretch>
              <a:fillRect b="0" l="0" r="0" t="0"/>
            </a:stretch>
          </a:blipFill>
          <a:ln>
            <a:noFill/>
          </a:ln>
        </p:spPr>
      </p:sp>
      <p:sp>
        <p:nvSpPr>
          <p:cNvPr id="407" name="Google Shape;407;p31"/>
          <p:cNvSpPr/>
          <p:nvPr/>
        </p:nvSpPr>
        <p:spPr>
          <a:xfrm>
            <a:off x="4910676" y="4719237"/>
            <a:ext cx="312466" cy="440869"/>
          </a:xfrm>
          <a:custGeom>
            <a:rect b="b" l="l" r="r" t="t"/>
            <a:pathLst>
              <a:path extrusionOk="0" h="1279103" w="906564">
                <a:moveTo>
                  <a:pt x="0" y="0"/>
                </a:moveTo>
                <a:lnTo>
                  <a:pt x="906564" y="0"/>
                </a:lnTo>
                <a:lnTo>
                  <a:pt x="906564" y="1279103"/>
                </a:lnTo>
                <a:lnTo>
                  <a:pt x="0" y="1279103"/>
                </a:lnTo>
                <a:lnTo>
                  <a:pt x="0" y="0"/>
                </a:lnTo>
                <a:close/>
              </a:path>
            </a:pathLst>
          </a:custGeom>
          <a:blipFill rotWithShape="1">
            <a:blip r:embed="rId5">
              <a:alphaModFix/>
            </a:blip>
            <a:stretch>
              <a:fillRect b="0" l="0" r="0" t="0"/>
            </a:stretch>
          </a:blipFill>
          <a:ln>
            <a:noFill/>
          </a:ln>
        </p:spPr>
      </p:sp>
      <p:sp>
        <p:nvSpPr>
          <p:cNvPr id="408" name="Google Shape;408;p31"/>
          <p:cNvSpPr/>
          <p:nvPr/>
        </p:nvSpPr>
        <p:spPr>
          <a:xfrm>
            <a:off x="6960537" y="2714892"/>
            <a:ext cx="342137" cy="330162"/>
          </a:xfrm>
          <a:custGeom>
            <a:rect b="b" l="l" r="r" t="t"/>
            <a:pathLst>
              <a:path extrusionOk="0" h="957905" w="992648">
                <a:moveTo>
                  <a:pt x="0" y="0"/>
                </a:moveTo>
                <a:lnTo>
                  <a:pt x="992647" y="0"/>
                </a:lnTo>
                <a:lnTo>
                  <a:pt x="992647" y="957905"/>
                </a:lnTo>
                <a:lnTo>
                  <a:pt x="0" y="957905"/>
                </a:lnTo>
                <a:lnTo>
                  <a:pt x="0" y="0"/>
                </a:lnTo>
                <a:close/>
              </a:path>
            </a:pathLst>
          </a:custGeom>
          <a:blipFill rotWithShape="1">
            <a:blip r:embed="rId6">
              <a:alphaModFix/>
            </a:blip>
            <a:stretch>
              <a:fillRect b="0" l="0" r="0" t="0"/>
            </a:stretch>
          </a:blipFill>
          <a:ln>
            <a:noFill/>
          </a:ln>
        </p:spPr>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2"/>
          <p:cNvSpPr txBox="1"/>
          <p:nvPr/>
        </p:nvSpPr>
        <p:spPr>
          <a:xfrm>
            <a:off x="437652" y="512763"/>
            <a:ext cx="9560520" cy="7586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Weight promoting medications</a:t>
            </a:r>
            <a:endParaRPr b="0" i="0" sz="1400" u="none" cap="none" strike="noStrike">
              <a:solidFill>
                <a:srgbClr val="000000"/>
              </a:solidFill>
              <a:latin typeface="Arial"/>
              <a:ea typeface="Arial"/>
              <a:cs typeface="Arial"/>
              <a:sym typeface="Arial"/>
            </a:endParaRPr>
          </a:p>
        </p:txBody>
      </p:sp>
      <p:sp>
        <p:nvSpPr>
          <p:cNvPr id="414" name="Google Shape;414;p32"/>
          <p:cNvSpPr/>
          <p:nvPr/>
        </p:nvSpPr>
        <p:spPr>
          <a:xfrm>
            <a:off x="571920"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aphicFrame>
        <p:nvGraphicFramePr>
          <p:cNvPr id="415" name="Google Shape;415;p32"/>
          <p:cNvGraphicFramePr/>
          <p:nvPr/>
        </p:nvGraphicFramePr>
        <p:xfrm>
          <a:off x="550862" y="1627323"/>
          <a:ext cx="3000000" cy="3000000"/>
        </p:xfrm>
        <a:graphic>
          <a:graphicData uri="http://schemas.openxmlformats.org/drawingml/2006/table">
            <a:tbl>
              <a:tblPr bandRow="1" firstRow="1">
                <a:noFill/>
                <a:tableStyleId>{ED32253C-8614-49CF-8E1B-A9C9BA17B4E9}</a:tableStyleId>
              </a:tblPr>
              <a:tblGrid>
                <a:gridCol w="3687775"/>
                <a:gridCol w="7402525"/>
              </a:tblGrid>
              <a:tr h="3484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Category</a:t>
                      </a:r>
                      <a:endParaRPr sz="1400" u="none" cap="none" strike="noStrike"/>
                    </a:p>
                  </a:txBody>
                  <a:tcPr marT="0" marB="0" marR="91450" marL="91450" anchor="ctr">
                    <a:lnL cap="flat" cmpd="sng" w="9525">
                      <a:solidFill>
                        <a:schemeClr val="dk1"/>
                      </a:solidFill>
                      <a:prstDash val="solid"/>
                      <a:round/>
                      <a:headEnd len="sm" w="sm" type="none"/>
                      <a:tailEnd len="sm" w="sm" type="none"/>
                    </a:lnL>
                    <a:lnT cap="flat" cmpd="sng" w="9525">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Medications </a:t>
                      </a:r>
                      <a:endParaRPr sz="1400" u="none" cap="none" strike="noStrike"/>
                    </a:p>
                  </a:txBody>
                  <a:tcPr marT="0" marB="0" marR="91450" marL="91450" anchor="ctr">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tcPr>
                </a:tc>
              </a:tr>
              <a:tr h="364250">
                <a:tc>
                  <a:txBody>
                    <a:bodyPr/>
                    <a:lstStyle/>
                    <a:p>
                      <a:pPr indent="0" lvl="0" marL="0" marR="0" rtl="0" algn="l">
                        <a:lnSpc>
                          <a:spcPct val="95000"/>
                        </a:lnSpc>
                        <a:spcBef>
                          <a:spcPts val="0"/>
                        </a:spcBef>
                        <a:spcAft>
                          <a:spcPts val="0"/>
                        </a:spcAft>
                        <a:buClr>
                          <a:schemeClr val="dk1"/>
                        </a:buClr>
                        <a:buSzPts val="275"/>
                        <a:buFont typeface="Raleway"/>
                        <a:buNone/>
                      </a:pPr>
                      <a:r>
                        <a:rPr lang="en-US" sz="1200" u="none" cap="none" strike="noStrike"/>
                        <a:t>Antidepressants</a:t>
                      </a:r>
                      <a:r>
                        <a:rPr lang="en-US" sz="1200" u="none" cap="none" strike="noStrike">
                          <a:latin typeface="Raleway"/>
                          <a:ea typeface="Raleway"/>
                          <a:cs typeface="Raleway"/>
                          <a:sym typeface="Raleway"/>
                        </a:rPr>
                        <a:t>, anti-anxiety, mood stabilizers:</a:t>
                      </a:r>
                      <a:endParaRPr sz="1400" u="none" cap="none" strike="noStrike"/>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Selective serotonin reuptake inhibitors (SSRIs): </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200" u="none" cap="none" strike="noStrike">
                          <a:latin typeface="Raleway"/>
                          <a:ea typeface="Raleway"/>
                          <a:cs typeface="Raleway"/>
                          <a:sym typeface="Raleway"/>
                        </a:rPr>
                        <a:t>Paxil, Zoloft, Celexa, Prozac</a:t>
                      </a:r>
                      <a:endParaRPr sz="1400" u="none" cap="none" strike="noStrike"/>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Older </a:t>
                      </a:r>
                      <a:r>
                        <a:rPr lang="en-US" sz="1200" u="none" cap="none" strike="noStrike"/>
                        <a:t>antidepressants</a:t>
                      </a:r>
                      <a:r>
                        <a:rPr lang="en-US" sz="1200" u="none" cap="none" strike="noStrike">
                          <a:latin typeface="Raleway"/>
                          <a:ea typeface="Raleway"/>
                          <a:cs typeface="Raleway"/>
                          <a:sym typeface="Raleway"/>
                        </a:rPr>
                        <a:t>: </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95000"/>
                        </a:lnSpc>
                        <a:spcBef>
                          <a:spcPts val="0"/>
                        </a:spcBef>
                        <a:spcAft>
                          <a:spcPts val="0"/>
                        </a:spcAft>
                        <a:buClr>
                          <a:schemeClr val="dk1"/>
                        </a:buClr>
                        <a:buSzPts val="275"/>
                        <a:buFont typeface="Raleway"/>
                        <a:buNone/>
                      </a:pPr>
                      <a:r>
                        <a:rPr lang="en-US" sz="1200" u="none" cap="none" strike="noStrike">
                          <a:latin typeface="Raleway"/>
                          <a:ea typeface="Raleway"/>
                          <a:cs typeface="Raleway"/>
                          <a:sym typeface="Raleway"/>
                        </a:rPr>
                        <a:t>Amitriptyline, Imipramine, Nortriptyline, Trazodone, Monoamine oxidase inhibitors (MAOIs)</a:t>
                      </a:r>
                      <a:endParaRPr sz="1400" u="none" cap="none" strike="noStrike"/>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Lithium,  Benzodiazepines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Antipsychotics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200" u="none" cap="none" strike="noStrike">
                          <a:latin typeface="Raleway"/>
                          <a:ea typeface="Raleway"/>
                          <a:cs typeface="Raleway"/>
                          <a:sym typeface="Raleway"/>
                        </a:rPr>
                        <a:t>Olanzapine, Clozapine, Risperidone, Quetiapine, Aripiprazole, Haloperidol</a:t>
                      </a:r>
                      <a:endParaRPr sz="1400" u="none" cap="none" strike="noStrike"/>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Diabetes medications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Insulin</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200" u="none" cap="none" strike="noStrike">
                          <a:latin typeface="Raleway"/>
                          <a:ea typeface="Raleway"/>
                          <a:cs typeface="Raleway"/>
                          <a:sym typeface="Raleway"/>
                        </a:rPr>
                        <a:t>Both short- and long-acting</a:t>
                      </a:r>
                      <a:endParaRPr sz="1400" u="none" cap="none" strike="noStrike"/>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Sulfonylureas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200" u="none" cap="none" strike="noStrike">
                          <a:latin typeface="Raleway"/>
                          <a:ea typeface="Raleway"/>
                          <a:cs typeface="Raleway"/>
                          <a:sym typeface="Raleway"/>
                        </a:rPr>
                        <a:t>Glimepiride, Glipizide, Glyburide</a:t>
                      </a:r>
                      <a:endParaRPr sz="1400" u="none" cap="none" strike="noStrike"/>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Thiazolidinedione</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Pioglitazone</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Other</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200" u="none" cap="none" strike="noStrike">
                          <a:latin typeface="Raleway"/>
                          <a:ea typeface="Raleway"/>
                          <a:cs typeface="Raleway"/>
                          <a:sym typeface="Raleway"/>
                        </a:rPr>
                        <a:t>Nateglinide, </a:t>
                      </a:r>
                      <a:r>
                        <a:rPr lang="en-US" sz="1200" u="none" cap="none" strike="noStrike"/>
                        <a:t>Repaglinide</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Steroid hormones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Synthetic progestins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Medroxyprogesterone, Norethindrone, Levonorgestrel</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bl>
          </a:graphicData>
        </a:graphic>
      </p:graphicFrame>
      <p:sp>
        <p:nvSpPr>
          <p:cNvPr id="416" name="Google Shape;416;p32"/>
          <p:cNvSpPr txBox="1"/>
          <p:nvPr/>
        </p:nvSpPr>
        <p:spPr>
          <a:xfrm>
            <a:off x="11003176" y="6514170"/>
            <a:ext cx="1099486" cy="24135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accent1"/>
              </a:buClr>
              <a:buSzPts val="3600"/>
              <a:buFont typeface="Raleway"/>
              <a:buNone/>
            </a:pPr>
            <a:r>
              <a:rPr b="0" i="0" lang="en-US" sz="1200" u="none" cap="none" strike="noStrike">
                <a:solidFill>
                  <a:srgbClr val="7F7F7F"/>
                </a:solidFill>
                <a:latin typeface="Raleway"/>
                <a:ea typeface="Raleway"/>
                <a:cs typeface="Raleway"/>
                <a:sym typeface="Raleway"/>
              </a:rPr>
              <a:t>Contd…</a:t>
            </a:r>
            <a:endParaRPr b="0" i="0" sz="1200" u="none" cap="none" strike="noStrike">
              <a:solidFill>
                <a:srgbClr val="7F7F7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graphicFrame>
        <p:nvGraphicFramePr>
          <p:cNvPr id="421" name="Google Shape;421;p33"/>
          <p:cNvGraphicFramePr/>
          <p:nvPr/>
        </p:nvGraphicFramePr>
        <p:xfrm>
          <a:off x="550862" y="1004582"/>
          <a:ext cx="3000000" cy="3000000"/>
        </p:xfrm>
        <a:graphic>
          <a:graphicData uri="http://schemas.openxmlformats.org/drawingml/2006/table">
            <a:tbl>
              <a:tblPr bandRow="1" firstRow="1">
                <a:noFill/>
                <a:tableStyleId>{ED32253C-8614-49CF-8E1B-A9C9BA17B4E9}</a:tableStyleId>
              </a:tblPr>
              <a:tblGrid>
                <a:gridCol w="3687775"/>
                <a:gridCol w="7402525"/>
              </a:tblGrid>
              <a:tr h="3484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Category</a:t>
                      </a:r>
                      <a:endParaRPr sz="1400" u="none" cap="none" strike="noStrike"/>
                    </a:p>
                  </a:txBody>
                  <a:tcPr marT="0" marB="0" marR="91450" marL="91450" anchor="ctr">
                    <a:lnL cap="flat" cmpd="sng" w="9525">
                      <a:solidFill>
                        <a:schemeClr val="dk1"/>
                      </a:solidFill>
                      <a:prstDash val="solid"/>
                      <a:round/>
                      <a:headEnd len="sm" w="sm" type="none"/>
                      <a:tailEnd len="sm" w="sm" type="none"/>
                    </a:lnL>
                    <a:lnT cap="flat" cmpd="sng" w="9525">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Medications </a:t>
                      </a:r>
                      <a:endParaRPr sz="1400" u="none" cap="none" strike="noStrike"/>
                    </a:p>
                  </a:txBody>
                  <a:tcPr marT="0" marB="0" marR="91450" marL="91450" anchor="ctr">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tcPr>
                </a:tc>
              </a:tr>
              <a:tr h="364250">
                <a:tc>
                  <a:txBody>
                    <a:bodyPr/>
                    <a:lstStyle/>
                    <a:p>
                      <a:pPr indent="0" lvl="0" marL="0" marR="0" rtl="0" algn="l">
                        <a:lnSpc>
                          <a:spcPct val="95000"/>
                        </a:lnSpc>
                        <a:spcBef>
                          <a:spcPts val="0"/>
                        </a:spcBef>
                        <a:spcAft>
                          <a:spcPts val="0"/>
                        </a:spcAft>
                        <a:buClr>
                          <a:schemeClr val="dk1"/>
                        </a:buClr>
                        <a:buSzPts val="275"/>
                        <a:buFont typeface="Raleway"/>
                        <a:buNone/>
                      </a:pPr>
                      <a:r>
                        <a:rPr lang="en-US" sz="1200" u="none" cap="none" strike="noStrike"/>
                        <a:t>Contraceptives</a:t>
                      </a:r>
                      <a:endParaRPr sz="1400" u="none" cap="none" strike="noStrike"/>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Oral contraceptive pills, Nexplanon</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Corticosteroids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95000"/>
                        </a:lnSpc>
                        <a:spcBef>
                          <a:spcPts val="0"/>
                        </a:spcBef>
                        <a:spcAft>
                          <a:spcPts val="0"/>
                        </a:spcAft>
                        <a:buClr>
                          <a:srgbClr val="000000"/>
                        </a:buClr>
                        <a:buSzPts val="275"/>
                        <a:buFont typeface="Arial"/>
                        <a:buNone/>
                      </a:pPr>
                      <a:r>
                        <a:rPr lang="en-US" sz="1200" u="none" cap="none" strike="noStrike"/>
                        <a:t>Prednisone, Methylprednisolone, Prednisolone</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Chemotherapy</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95000"/>
                        </a:lnSpc>
                        <a:spcBef>
                          <a:spcPts val="0"/>
                        </a:spcBef>
                        <a:spcAft>
                          <a:spcPts val="0"/>
                        </a:spcAft>
                        <a:buClr>
                          <a:srgbClr val="000000"/>
                        </a:buClr>
                        <a:buSzPts val="275"/>
                        <a:buFont typeface="Arial"/>
                        <a:buNone/>
                      </a:pPr>
                      <a:r>
                        <a:rPr lang="en-US" sz="1200" u="none" cap="none" strike="noStrike"/>
                        <a:t>Tamoxifen, Arimidex</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Anticonvulsants, anti-migraine, neuropathic pain</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Gabapentin, Pregabalin, Valproic acid, Carbamazepine, Divalproex</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Opioids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95000"/>
                        </a:lnSpc>
                        <a:spcBef>
                          <a:spcPts val="0"/>
                        </a:spcBef>
                        <a:spcAft>
                          <a:spcPts val="0"/>
                        </a:spcAft>
                        <a:buClr>
                          <a:srgbClr val="000000"/>
                        </a:buClr>
                        <a:buSzPts val="275"/>
                        <a:buFont typeface="Arial"/>
                        <a:buNone/>
                      </a:pPr>
                      <a:r>
                        <a:rPr lang="en-US" sz="1200" u="none" cap="none" strike="noStrike"/>
                        <a:t>All opioids may decreased metabolic rate and exercise tolerance</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Anti-hypertensive</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Beta-blockers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95000"/>
                        </a:lnSpc>
                        <a:spcBef>
                          <a:spcPts val="0"/>
                        </a:spcBef>
                        <a:spcAft>
                          <a:spcPts val="0"/>
                        </a:spcAft>
                        <a:buClr>
                          <a:srgbClr val="000000"/>
                        </a:buClr>
                        <a:buSzPts val="275"/>
                        <a:buFont typeface="Arial"/>
                        <a:buNone/>
                      </a:pPr>
                      <a:r>
                        <a:rPr lang="en-US" sz="1200" u="none" cap="none" strike="noStrike"/>
                        <a:t>Atenolol, Metoprolol, Propranolol, Acebutolol</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Alpha-blockers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400" u="none" cap="none" strike="noStrike"/>
                        <a:t>Clonidine</a:t>
                      </a:r>
                      <a:endParaRPr sz="1400" u="none" cap="none" strike="noStrike"/>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Calcium channel blockers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Nisoldipine</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Antihistamines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chemeClr val="dk1"/>
                        </a:buClr>
                        <a:buSzPts val="1200"/>
                        <a:buFont typeface="Raleway"/>
                        <a:buNone/>
                      </a:pPr>
                      <a:r>
                        <a:rPr lang="en-US" sz="1200" u="none" cap="none" strike="noStrike"/>
                        <a:t>Diphenhydramine, Fexofenadine, Cetirizine, Ranitidine, Azelastine</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aleway"/>
                          <a:ea typeface="Raleway"/>
                          <a:cs typeface="Raleway"/>
                          <a:sym typeface="Raleway"/>
                        </a:rPr>
                        <a:t>Other</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aleway"/>
                        <a:ea typeface="Raleway"/>
                        <a:cs typeface="Raleway"/>
                        <a:sym typeface="Raleway"/>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Hypnotics</a:t>
                      </a:r>
                      <a:endParaRPr sz="1200" u="none" cap="none" strike="noStrike">
                        <a:latin typeface="Raleway"/>
                        <a:ea typeface="Raleway"/>
                        <a:cs typeface="Raleway"/>
                        <a:sym typeface="Raleway"/>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Remeron, Zolpidem, Doxepin</a:t>
                      </a:r>
                      <a:endParaRPr/>
                    </a:p>
                  </a:txBody>
                  <a:tcPr marT="0" marB="0" marR="91450" marL="91450" anchor="ctr">
                    <a:lnR cap="flat" cmpd="sng" w="9525">
                      <a:solidFill>
                        <a:schemeClr val="dk1"/>
                      </a:solidFill>
                      <a:prstDash val="solid"/>
                      <a:round/>
                      <a:headEnd len="sm" w="sm" type="none"/>
                      <a:tailEnd len="sm" w="sm" type="none"/>
                    </a:lnR>
                  </a:tcPr>
                </a:tc>
              </a:tr>
              <a:tr h="364250">
                <a:tc>
                  <a:txBody>
                    <a:bodyPr/>
                    <a:lstStyle/>
                    <a:p>
                      <a:pPr indent="0" lvl="0" marL="0" marR="0" rtl="0" algn="l">
                        <a:lnSpc>
                          <a:spcPct val="95000"/>
                        </a:lnSpc>
                        <a:spcBef>
                          <a:spcPts val="0"/>
                        </a:spcBef>
                        <a:spcAft>
                          <a:spcPts val="0"/>
                        </a:spcAft>
                        <a:buClr>
                          <a:srgbClr val="000000"/>
                        </a:buClr>
                        <a:buSzPts val="275"/>
                        <a:buFont typeface="Arial"/>
                        <a:buNone/>
                      </a:pPr>
                      <a:r>
                        <a:rPr lang="en-US" sz="1200" u="none" cap="none" strike="noStrike"/>
                        <a:t>Anti-retroviral</a:t>
                      </a:r>
                      <a:endParaRPr/>
                    </a:p>
                  </a:txBody>
                  <a:tcPr marT="0" marB="0" marR="91450" marL="91450" anchor="ctr">
                    <a:lnL cap="flat" cmpd="sng" w="952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0" marB="0" marR="91450" marL="91450" anchor="ctr">
                    <a:lnR cap="flat" cmpd="sng" w="9525">
                      <a:solidFill>
                        <a:schemeClr val="dk1"/>
                      </a:solidFill>
                      <a:prstDash val="solid"/>
                      <a:round/>
                      <a:headEnd len="sm" w="sm" type="none"/>
                      <a:tailEnd len="sm" w="sm" type="none"/>
                    </a:lnR>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4"/>
          <p:cNvSpPr txBox="1"/>
          <p:nvPr/>
        </p:nvSpPr>
        <p:spPr>
          <a:xfrm>
            <a:off x="437652" y="1379868"/>
            <a:ext cx="9560520" cy="7586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Dietary history</a:t>
            </a:r>
            <a:endParaRPr b="0" i="0" sz="1400" u="none" cap="none" strike="noStrike">
              <a:solidFill>
                <a:srgbClr val="000000"/>
              </a:solidFill>
              <a:latin typeface="Arial"/>
              <a:ea typeface="Arial"/>
              <a:cs typeface="Arial"/>
              <a:sym typeface="Arial"/>
            </a:endParaRPr>
          </a:p>
        </p:txBody>
      </p:sp>
      <p:sp>
        <p:nvSpPr>
          <p:cNvPr id="427" name="Google Shape;427;p34"/>
          <p:cNvSpPr/>
          <p:nvPr/>
        </p:nvSpPr>
        <p:spPr>
          <a:xfrm>
            <a:off x="571920" y="2138556"/>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28" name="Google Shape;428;p34"/>
          <p:cNvSpPr txBox="1"/>
          <p:nvPr/>
        </p:nvSpPr>
        <p:spPr>
          <a:xfrm>
            <a:off x="958331" y="2499975"/>
            <a:ext cx="5137669" cy="28007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Review of patients current dietary patterns - skipping breakfast? one large meal a day? Eating too frequently? Home meals vs eating out? Grocery shopping (to assess if there is lack of control over their own intake?)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24 hr dietary recall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(to understand patient’s dietary choices)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Important to note frequency and quantity of both liquid/caloric drinks  and alcohol</a:t>
            </a:r>
            <a:endParaRPr b="0" i="0" sz="1400" u="none" cap="none" strike="noStrike">
              <a:solidFill>
                <a:srgbClr val="000000"/>
              </a:solidFill>
              <a:latin typeface="Arial"/>
              <a:ea typeface="Arial"/>
              <a:cs typeface="Arial"/>
              <a:sym typeface="Arial"/>
            </a:endParaRPr>
          </a:p>
        </p:txBody>
      </p:sp>
      <p:grpSp>
        <p:nvGrpSpPr>
          <p:cNvPr id="429" name="Google Shape;429;p34"/>
          <p:cNvGrpSpPr/>
          <p:nvPr/>
        </p:nvGrpSpPr>
        <p:grpSpPr>
          <a:xfrm rot="-5400000">
            <a:off x="575350" y="2528445"/>
            <a:ext cx="221985" cy="221985"/>
            <a:chOff x="5931582" y="4864782"/>
            <a:chExt cx="328836" cy="328836"/>
          </a:xfrm>
        </p:grpSpPr>
        <p:sp>
          <p:nvSpPr>
            <p:cNvPr id="430" name="Google Shape;430;p3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31" name="Google Shape;431;p3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432" name="Google Shape;432;p34"/>
          <p:cNvGrpSpPr/>
          <p:nvPr/>
        </p:nvGrpSpPr>
        <p:grpSpPr>
          <a:xfrm rot="-5400000">
            <a:off x="575350" y="4031642"/>
            <a:ext cx="221985" cy="221985"/>
            <a:chOff x="5931582" y="4864782"/>
            <a:chExt cx="328836" cy="328836"/>
          </a:xfrm>
        </p:grpSpPr>
        <p:sp>
          <p:nvSpPr>
            <p:cNvPr id="433" name="Google Shape;433;p3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34" name="Google Shape;434;p3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435" name="Google Shape;435;p34"/>
          <p:cNvGrpSpPr/>
          <p:nvPr/>
        </p:nvGrpSpPr>
        <p:grpSpPr>
          <a:xfrm rot="-5400000">
            <a:off x="575350" y="4752463"/>
            <a:ext cx="221985" cy="221985"/>
            <a:chOff x="5931582" y="4864782"/>
            <a:chExt cx="328836" cy="328836"/>
          </a:xfrm>
        </p:grpSpPr>
        <p:sp>
          <p:nvSpPr>
            <p:cNvPr id="436" name="Google Shape;436;p3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37" name="Google Shape;437;p3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438" name="Google Shape;438;p34"/>
          <p:cNvPicPr preferRelativeResize="0"/>
          <p:nvPr/>
        </p:nvPicPr>
        <p:blipFill rotWithShape="1">
          <a:blip r:embed="rId3">
            <a:alphaModFix/>
          </a:blip>
          <a:srcRect b="0" l="21875" r="21873" t="0"/>
          <a:stretch/>
        </p:blipFill>
        <p:spPr>
          <a:xfrm>
            <a:off x="6590976" y="1259456"/>
            <a:ext cx="4339087" cy="4339087"/>
          </a:xfrm>
          <a:prstGeom prst="roundRect">
            <a:avLst>
              <a:gd fmla="val 5534"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5"/>
          <p:cNvPicPr preferRelativeResize="0"/>
          <p:nvPr>
            <p:ph idx="2" type="pic"/>
          </p:nvPr>
        </p:nvPicPr>
        <p:blipFill rotWithShape="1">
          <a:blip r:embed="rId3">
            <a:alphaModFix/>
          </a:blip>
          <a:srcRect b="0" l="21875" r="21873" t="0"/>
          <a:stretch/>
        </p:blipFill>
        <p:spPr>
          <a:xfrm>
            <a:off x="6455980" y="1100956"/>
            <a:ext cx="4482661" cy="4482661"/>
          </a:xfrm>
          <a:prstGeom prst="roundRect">
            <a:avLst>
              <a:gd fmla="val 5764" name="adj"/>
            </a:avLst>
          </a:prstGeom>
          <a:noFill/>
          <a:ln>
            <a:noFill/>
          </a:ln>
        </p:spPr>
      </p:pic>
      <p:sp>
        <p:nvSpPr>
          <p:cNvPr id="444" name="Google Shape;444;p35"/>
          <p:cNvSpPr txBox="1"/>
          <p:nvPr>
            <p:ph type="title"/>
          </p:nvPr>
        </p:nvSpPr>
        <p:spPr>
          <a:xfrm>
            <a:off x="332280" y="868998"/>
            <a:ext cx="5008665" cy="62084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Raleway"/>
              <a:buNone/>
            </a:pPr>
            <a:r>
              <a:rPr b="1" lang="en-US" sz="3600">
                <a:solidFill>
                  <a:schemeClr val="accent1"/>
                </a:solidFill>
                <a:latin typeface="Raleway"/>
                <a:ea typeface="Raleway"/>
                <a:cs typeface="Raleway"/>
                <a:sym typeface="Raleway"/>
              </a:rPr>
              <a:t> Psychiatric history </a:t>
            </a:r>
            <a:endParaRPr/>
          </a:p>
        </p:txBody>
      </p:sp>
      <p:sp>
        <p:nvSpPr>
          <p:cNvPr id="445" name="Google Shape;445;p35"/>
          <p:cNvSpPr/>
          <p:nvPr/>
        </p:nvSpPr>
        <p:spPr>
          <a:xfrm>
            <a:off x="543560" y="17873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46" name="Google Shape;446;p35"/>
          <p:cNvSpPr/>
          <p:nvPr/>
        </p:nvSpPr>
        <p:spPr>
          <a:xfrm rot="5400000">
            <a:off x="543560" y="3507830"/>
            <a:ext cx="384222" cy="384222"/>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47" name="Google Shape;447;p35"/>
          <p:cNvSpPr/>
          <p:nvPr/>
        </p:nvSpPr>
        <p:spPr>
          <a:xfrm>
            <a:off x="881233" y="3555374"/>
            <a:ext cx="3781067" cy="4000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Raleway"/>
                <a:ea typeface="Raleway"/>
                <a:cs typeface="Raleway"/>
                <a:sym typeface="Raleway"/>
              </a:rPr>
              <a:t>Binge eating disorder </a:t>
            </a:r>
            <a:endParaRPr b="0" i="0" sz="1400" u="none" cap="none" strike="noStrike">
              <a:solidFill>
                <a:srgbClr val="000000"/>
              </a:solidFill>
              <a:latin typeface="Arial"/>
              <a:ea typeface="Arial"/>
              <a:cs typeface="Arial"/>
              <a:sym typeface="Arial"/>
            </a:endParaRPr>
          </a:p>
        </p:txBody>
      </p:sp>
      <p:sp>
        <p:nvSpPr>
          <p:cNvPr id="448" name="Google Shape;448;p35"/>
          <p:cNvSpPr/>
          <p:nvPr/>
        </p:nvSpPr>
        <p:spPr>
          <a:xfrm rot="5400000">
            <a:off x="571500" y="4343402"/>
            <a:ext cx="384222" cy="384222"/>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49" name="Google Shape;449;p35"/>
          <p:cNvSpPr/>
          <p:nvPr/>
        </p:nvSpPr>
        <p:spPr>
          <a:xfrm>
            <a:off x="909173" y="4390946"/>
            <a:ext cx="3781067" cy="4000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Raleway"/>
                <a:ea typeface="Raleway"/>
                <a:cs typeface="Raleway"/>
                <a:sym typeface="Raleway"/>
              </a:rPr>
              <a:t>Binge Purge disorder </a:t>
            </a:r>
            <a:endParaRPr b="0" i="0" sz="1400" u="none" cap="none" strike="noStrike">
              <a:solidFill>
                <a:srgbClr val="000000"/>
              </a:solidFill>
              <a:latin typeface="Arial"/>
              <a:ea typeface="Arial"/>
              <a:cs typeface="Arial"/>
              <a:sym typeface="Arial"/>
            </a:endParaRPr>
          </a:p>
        </p:txBody>
      </p:sp>
      <p:sp>
        <p:nvSpPr>
          <p:cNvPr id="450" name="Google Shape;450;p35"/>
          <p:cNvSpPr/>
          <p:nvPr/>
        </p:nvSpPr>
        <p:spPr>
          <a:xfrm rot="5400000">
            <a:off x="571500" y="5155326"/>
            <a:ext cx="384222" cy="384222"/>
          </a:xfrm>
          <a:prstGeom prst="rtTriangl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51" name="Google Shape;451;p35"/>
          <p:cNvSpPr/>
          <p:nvPr/>
        </p:nvSpPr>
        <p:spPr>
          <a:xfrm>
            <a:off x="909173" y="5202870"/>
            <a:ext cx="3781067" cy="4000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Raleway"/>
                <a:ea typeface="Raleway"/>
                <a:cs typeface="Raleway"/>
                <a:sym typeface="Raleway"/>
              </a:rPr>
              <a:t>Night eating syndrome</a:t>
            </a:r>
            <a:endParaRPr b="0" i="0" sz="1400" u="none" cap="none" strike="noStrike">
              <a:solidFill>
                <a:srgbClr val="000000"/>
              </a:solidFill>
              <a:latin typeface="Arial"/>
              <a:ea typeface="Arial"/>
              <a:cs typeface="Arial"/>
              <a:sym typeface="Arial"/>
            </a:endParaRPr>
          </a:p>
        </p:txBody>
      </p:sp>
      <p:sp>
        <p:nvSpPr>
          <p:cNvPr id="452" name="Google Shape;452;p35"/>
          <p:cNvSpPr txBox="1"/>
          <p:nvPr/>
        </p:nvSpPr>
        <p:spPr>
          <a:xfrm>
            <a:off x="411108" y="2171232"/>
            <a:ext cx="4972816"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Review of related psychiatric history including anxiety, depression that can translated to disordered eating. </a:t>
            </a:r>
            <a:endParaRPr b="0" i="0" sz="1400" u="none" cap="none" strike="noStrike">
              <a:solidFill>
                <a:srgbClr val="000000"/>
              </a:solidFill>
              <a:latin typeface="Arial"/>
              <a:ea typeface="Arial"/>
              <a:cs typeface="Arial"/>
              <a:sym typeface="Arial"/>
            </a:endParaRPr>
          </a:p>
        </p:txBody>
      </p:sp>
      <p:grpSp>
        <p:nvGrpSpPr>
          <p:cNvPr id="453" name="Google Shape;453;p35"/>
          <p:cNvGrpSpPr/>
          <p:nvPr/>
        </p:nvGrpSpPr>
        <p:grpSpPr>
          <a:xfrm flipH="1">
            <a:off x="10401301" y="488563"/>
            <a:ext cx="1790700" cy="1273509"/>
            <a:chOff x="0" y="-32726"/>
            <a:chExt cx="1790700" cy="1273509"/>
          </a:xfrm>
        </p:grpSpPr>
        <p:sp>
          <p:nvSpPr>
            <p:cNvPr id="454" name="Google Shape;454;p35"/>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55" name="Google Shape;455;p35"/>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456" name="Google Shape;456;p35"/>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57" name="Google Shape;457;p35"/>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750"/>
                                        <p:tgtEl>
                                          <p:spTgt spid="4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750"/>
                                        <p:tgtEl>
                                          <p:spTgt spid="447"/>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2" presetSubtype="4">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750"/>
                                        <p:tgtEl>
                                          <p:spTgt spid="4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750"/>
                                        <p:tgtEl>
                                          <p:spTgt spid="449"/>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750"/>
                                        <p:tgtEl>
                                          <p:spTgt spid="4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750"/>
                                        <p:tgtEl>
                                          <p:spTgt spid="4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6"/>
          <p:cNvSpPr txBox="1"/>
          <p:nvPr/>
        </p:nvSpPr>
        <p:spPr>
          <a:xfrm>
            <a:off x="621810" y="3011647"/>
            <a:ext cx="3095177" cy="1323439"/>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Eating an amount of food in a discrete period of time ( eg - 2 hrs) that is definitely larger most people would eat in a similar period of time under similar circumstances </a:t>
            </a:r>
            <a:endParaRPr b="0" i="0" sz="1400" u="none" cap="none" strike="noStrike">
              <a:solidFill>
                <a:srgbClr val="000000"/>
              </a:solidFill>
              <a:latin typeface="Arial"/>
              <a:ea typeface="Arial"/>
              <a:cs typeface="Arial"/>
              <a:sym typeface="Arial"/>
            </a:endParaRPr>
          </a:p>
        </p:txBody>
      </p:sp>
      <p:sp>
        <p:nvSpPr>
          <p:cNvPr id="463" name="Google Shape;463;p36"/>
          <p:cNvSpPr/>
          <p:nvPr/>
        </p:nvSpPr>
        <p:spPr>
          <a:xfrm rot="3640830">
            <a:off x="5644386" y="3217610"/>
            <a:ext cx="903227" cy="987711"/>
          </a:xfrm>
          <a:custGeom>
            <a:rect b="b" l="l" r="r" t="t"/>
            <a:pathLst>
              <a:path extrusionOk="0" h="1383899" w="1265527">
                <a:moveTo>
                  <a:pt x="561172" y="0"/>
                </a:moveTo>
                <a:lnTo>
                  <a:pt x="615298" y="59554"/>
                </a:lnTo>
                <a:cubicBezTo>
                  <a:pt x="789044" y="233300"/>
                  <a:pt x="1012502" y="357335"/>
                  <a:pt x="1262505" y="408493"/>
                </a:cubicBezTo>
                <a:lnTo>
                  <a:pt x="1265527" y="408953"/>
                </a:lnTo>
                <a:lnTo>
                  <a:pt x="1230719" y="423880"/>
                </a:lnTo>
                <a:cubicBezTo>
                  <a:pt x="1066203" y="503970"/>
                  <a:pt x="923019" y="632354"/>
                  <a:pt x="824645" y="802742"/>
                </a:cubicBezTo>
                <a:cubicBezTo>
                  <a:pt x="726271" y="973129"/>
                  <a:pt x="686680" y="1161323"/>
                  <a:pt x="699579" y="1343843"/>
                </a:cubicBezTo>
                <a:lnTo>
                  <a:pt x="704347" y="1383899"/>
                </a:lnTo>
                <a:lnTo>
                  <a:pt x="650233" y="1324356"/>
                </a:lnTo>
                <a:cubicBezTo>
                  <a:pt x="476486" y="1150611"/>
                  <a:pt x="253029" y="1026577"/>
                  <a:pt x="3025" y="975418"/>
                </a:cubicBezTo>
                <a:lnTo>
                  <a:pt x="0" y="974957"/>
                </a:lnTo>
                <a:lnTo>
                  <a:pt x="34802" y="960033"/>
                </a:lnTo>
                <a:cubicBezTo>
                  <a:pt x="199317" y="879944"/>
                  <a:pt x="342504" y="751560"/>
                  <a:pt x="440877" y="581172"/>
                </a:cubicBezTo>
                <a:cubicBezTo>
                  <a:pt x="539250" y="410785"/>
                  <a:pt x="578841" y="222591"/>
                  <a:pt x="565943" y="40072"/>
                </a:cubicBezTo>
                <a:lnTo>
                  <a:pt x="561172" y="0"/>
                </a:lnTo>
                <a:close/>
              </a:path>
            </a:pathLst>
          </a:custGeom>
          <a:solidFill>
            <a:schemeClr val="accent6"/>
          </a:solidFill>
          <a:ln>
            <a:noFill/>
          </a:ln>
        </p:spPr>
        <p:txBody>
          <a:bodyPr anchorCtr="0" anchor="ctr" bIns="301450" lIns="301450" spcFirstLastPara="1" rIns="301450" wrap="square" tIns="301450">
            <a:noAutofit/>
          </a:bodyPr>
          <a:lstStyle/>
          <a:p>
            <a:pPr indent="0" lvl="0" marL="0" marR="0" rtl="0" algn="ctr">
              <a:lnSpc>
                <a:spcPct val="90000"/>
              </a:lnSpc>
              <a:spcBef>
                <a:spcPts val="0"/>
              </a:spcBef>
              <a:spcAft>
                <a:spcPts val="0"/>
              </a:spcAft>
              <a:buClr>
                <a:schemeClr val="dk1"/>
              </a:buClr>
              <a:buSzPts val="3600"/>
              <a:buFont typeface="Raleway"/>
              <a:buNone/>
            </a:pPr>
            <a:r>
              <a:t/>
            </a:r>
            <a:endParaRPr b="0" i="0" sz="3600" u="none" cap="none" strike="noStrike">
              <a:solidFill>
                <a:schemeClr val="lt1"/>
              </a:solidFill>
              <a:latin typeface="Raleway"/>
              <a:ea typeface="Raleway"/>
              <a:cs typeface="Raleway"/>
              <a:sym typeface="Raleway"/>
            </a:endParaRPr>
          </a:p>
        </p:txBody>
      </p:sp>
      <p:sp>
        <p:nvSpPr>
          <p:cNvPr id="464" name="Google Shape;464;p36"/>
          <p:cNvSpPr txBox="1"/>
          <p:nvPr/>
        </p:nvSpPr>
        <p:spPr>
          <a:xfrm>
            <a:off x="550862" y="991588"/>
            <a:ext cx="1109027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Binge eating disorder</a:t>
            </a:r>
            <a:endParaRPr b="0" i="0" sz="1400" u="none" cap="none" strike="noStrike">
              <a:solidFill>
                <a:srgbClr val="000000"/>
              </a:solidFill>
              <a:latin typeface="Arial"/>
              <a:ea typeface="Arial"/>
              <a:cs typeface="Arial"/>
              <a:sym typeface="Arial"/>
            </a:endParaRPr>
          </a:p>
        </p:txBody>
      </p:sp>
      <p:sp>
        <p:nvSpPr>
          <p:cNvPr id="465" name="Google Shape;465;p36"/>
          <p:cNvSpPr/>
          <p:nvPr/>
        </p:nvSpPr>
        <p:spPr>
          <a:xfrm>
            <a:off x="5838825" y="1988354"/>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66" name="Google Shape;466;p36"/>
          <p:cNvSpPr txBox="1"/>
          <p:nvPr/>
        </p:nvSpPr>
        <p:spPr>
          <a:xfrm>
            <a:off x="8496499" y="3380979"/>
            <a:ext cx="3095177"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Episodes occur on average once a week for 3 months</a:t>
            </a:r>
            <a:endParaRPr b="0" i="0" sz="1400" u="none" cap="none" strike="noStrike">
              <a:solidFill>
                <a:srgbClr val="000000"/>
              </a:solidFill>
              <a:latin typeface="Arial"/>
              <a:ea typeface="Arial"/>
              <a:cs typeface="Arial"/>
              <a:sym typeface="Arial"/>
            </a:endParaRPr>
          </a:p>
        </p:txBody>
      </p:sp>
      <p:grpSp>
        <p:nvGrpSpPr>
          <p:cNvPr id="467" name="Google Shape;467;p36"/>
          <p:cNvGrpSpPr/>
          <p:nvPr/>
        </p:nvGrpSpPr>
        <p:grpSpPr>
          <a:xfrm>
            <a:off x="4035493" y="2902376"/>
            <a:ext cx="1618184" cy="1618182"/>
            <a:chOff x="4019727" y="4205054"/>
            <a:chExt cx="1618184" cy="1618182"/>
          </a:xfrm>
        </p:grpSpPr>
        <p:grpSp>
          <p:nvGrpSpPr>
            <p:cNvPr id="468" name="Google Shape;468;p36"/>
            <p:cNvGrpSpPr/>
            <p:nvPr/>
          </p:nvGrpSpPr>
          <p:grpSpPr>
            <a:xfrm>
              <a:off x="4019727" y="4205054"/>
              <a:ext cx="1618184" cy="1618182"/>
              <a:chOff x="3186898" y="3832972"/>
              <a:chExt cx="2267265" cy="2267263"/>
            </a:xfrm>
          </p:grpSpPr>
          <p:sp>
            <p:nvSpPr>
              <p:cNvPr id="469" name="Google Shape;469;p36"/>
              <p:cNvSpPr/>
              <p:nvPr/>
            </p:nvSpPr>
            <p:spPr>
              <a:xfrm>
                <a:off x="3186898" y="3832972"/>
                <a:ext cx="2267265" cy="2267263"/>
              </a:xfrm>
              <a:custGeom>
                <a:rect b="b" l="l" r="r" t="t"/>
                <a:pathLst>
                  <a:path extrusionOk="0" h="2267263" w="2267265">
                    <a:moveTo>
                      <a:pt x="1133633" y="0"/>
                    </a:moveTo>
                    <a:cubicBezTo>
                      <a:pt x="1759721" y="0"/>
                      <a:pt x="2267265" y="507544"/>
                      <a:pt x="2267265" y="1133632"/>
                    </a:cubicBezTo>
                    <a:cubicBezTo>
                      <a:pt x="2267265" y="1759720"/>
                      <a:pt x="1759721" y="2267263"/>
                      <a:pt x="1133633" y="2267263"/>
                    </a:cubicBezTo>
                    <a:cubicBezTo>
                      <a:pt x="507544" y="2267263"/>
                      <a:pt x="0" y="1759720"/>
                      <a:pt x="0" y="1133632"/>
                    </a:cubicBezTo>
                    <a:cubicBezTo>
                      <a:pt x="0" y="507544"/>
                      <a:pt x="507544" y="0"/>
                      <a:pt x="1133633" y="0"/>
                    </a:cubicBezTo>
                    <a:close/>
                  </a:path>
                </a:pathLst>
              </a:custGeom>
              <a:solidFill>
                <a:schemeClr val="accent1"/>
              </a:solidFill>
              <a:ln>
                <a:noFill/>
              </a:ln>
            </p:spPr>
            <p:txBody>
              <a:bodyPr anchorCtr="0" anchor="ctr" bIns="301450" lIns="301450" spcFirstLastPara="1" rIns="301450" wrap="square" tIns="301450">
                <a:noAutofit/>
              </a:bodyPr>
              <a:lstStyle/>
              <a:p>
                <a:pPr indent="0" lvl="0" marL="0" marR="0" rtl="0" algn="ctr">
                  <a:lnSpc>
                    <a:spcPct val="90000"/>
                  </a:lnSpc>
                  <a:spcBef>
                    <a:spcPts val="0"/>
                  </a:spcBef>
                  <a:spcAft>
                    <a:spcPts val="0"/>
                  </a:spcAft>
                  <a:buClr>
                    <a:schemeClr val="dk1"/>
                  </a:buClr>
                  <a:buSzPts val="3600"/>
                  <a:buFont typeface="Raleway"/>
                  <a:buNone/>
                </a:pPr>
                <a:r>
                  <a:t/>
                </a:r>
                <a:endParaRPr b="0" i="0" sz="3600" u="none" cap="none" strike="noStrike">
                  <a:solidFill>
                    <a:schemeClr val="lt1"/>
                  </a:solidFill>
                  <a:latin typeface="Raleway"/>
                  <a:ea typeface="Raleway"/>
                  <a:cs typeface="Raleway"/>
                  <a:sym typeface="Raleway"/>
                </a:endParaRPr>
              </a:p>
            </p:txBody>
          </p:sp>
          <p:grpSp>
            <p:nvGrpSpPr>
              <p:cNvPr id="470" name="Google Shape;470;p36"/>
              <p:cNvGrpSpPr/>
              <p:nvPr/>
            </p:nvGrpSpPr>
            <p:grpSpPr>
              <a:xfrm>
                <a:off x="3483831" y="4153211"/>
                <a:ext cx="1673398" cy="1626784"/>
                <a:chOff x="6345238" y="4948238"/>
                <a:chExt cx="1027113" cy="1028700"/>
              </a:xfrm>
            </p:grpSpPr>
            <p:sp>
              <p:nvSpPr>
                <p:cNvPr id="471" name="Google Shape;471;p36"/>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472" name="Google Shape;472;p36"/>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sp>
          <p:nvSpPr>
            <p:cNvPr id="473" name="Google Shape;473;p36"/>
            <p:cNvSpPr txBox="1"/>
            <p:nvPr/>
          </p:nvSpPr>
          <p:spPr>
            <a:xfrm>
              <a:off x="4261635" y="4662680"/>
              <a:ext cx="112594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01</a:t>
              </a:r>
              <a:endParaRPr b="0" i="0" sz="1400" u="none" cap="none" strike="noStrike">
                <a:solidFill>
                  <a:srgbClr val="000000"/>
                </a:solidFill>
                <a:latin typeface="Arial"/>
                <a:ea typeface="Arial"/>
                <a:cs typeface="Arial"/>
                <a:sym typeface="Arial"/>
              </a:endParaRPr>
            </a:p>
          </p:txBody>
        </p:sp>
      </p:grpSp>
      <p:grpSp>
        <p:nvGrpSpPr>
          <p:cNvPr id="474" name="Google Shape;474;p36"/>
          <p:cNvGrpSpPr/>
          <p:nvPr/>
        </p:nvGrpSpPr>
        <p:grpSpPr>
          <a:xfrm>
            <a:off x="6532382" y="2902376"/>
            <a:ext cx="1618184" cy="1618182"/>
            <a:chOff x="5286908" y="2010230"/>
            <a:chExt cx="1618184" cy="1618182"/>
          </a:xfrm>
        </p:grpSpPr>
        <p:grpSp>
          <p:nvGrpSpPr>
            <p:cNvPr id="475" name="Google Shape;475;p36"/>
            <p:cNvGrpSpPr/>
            <p:nvPr/>
          </p:nvGrpSpPr>
          <p:grpSpPr>
            <a:xfrm>
              <a:off x="5286908" y="2010230"/>
              <a:ext cx="1618184" cy="1618182"/>
              <a:chOff x="4962368" y="757766"/>
              <a:chExt cx="2267265" cy="2267263"/>
            </a:xfrm>
          </p:grpSpPr>
          <p:sp>
            <p:nvSpPr>
              <p:cNvPr id="476" name="Google Shape;476;p36"/>
              <p:cNvSpPr/>
              <p:nvPr/>
            </p:nvSpPr>
            <p:spPr>
              <a:xfrm>
                <a:off x="4962368" y="757766"/>
                <a:ext cx="2267265" cy="2267263"/>
              </a:xfrm>
              <a:custGeom>
                <a:rect b="b" l="l" r="r" t="t"/>
                <a:pathLst>
                  <a:path extrusionOk="0" h="2267263" w="2267265">
                    <a:moveTo>
                      <a:pt x="1133633" y="0"/>
                    </a:moveTo>
                    <a:cubicBezTo>
                      <a:pt x="1759721" y="0"/>
                      <a:pt x="2267265" y="507544"/>
                      <a:pt x="2267265" y="1133632"/>
                    </a:cubicBezTo>
                    <a:cubicBezTo>
                      <a:pt x="2267265" y="1759720"/>
                      <a:pt x="1759721" y="2267263"/>
                      <a:pt x="1133633" y="2267263"/>
                    </a:cubicBezTo>
                    <a:cubicBezTo>
                      <a:pt x="507544" y="2267263"/>
                      <a:pt x="0" y="1759720"/>
                      <a:pt x="0" y="1133632"/>
                    </a:cubicBezTo>
                    <a:cubicBezTo>
                      <a:pt x="0" y="507544"/>
                      <a:pt x="507544" y="0"/>
                      <a:pt x="1133633" y="0"/>
                    </a:cubicBezTo>
                    <a:close/>
                  </a:path>
                </a:pathLst>
              </a:custGeom>
              <a:solidFill>
                <a:schemeClr val="accent2"/>
              </a:solidFill>
              <a:ln>
                <a:noFill/>
              </a:ln>
            </p:spPr>
            <p:txBody>
              <a:bodyPr anchorCtr="0" anchor="ctr" bIns="301450" lIns="301450" spcFirstLastPara="1" rIns="301450" wrap="square" tIns="301450">
                <a:noAutofit/>
              </a:bodyPr>
              <a:lstStyle/>
              <a:p>
                <a:pPr indent="0" lvl="0" marL="0" marR="0" rtl="0" algn="ctr">
                  <a:lnSpc>
                    <a:spcPct val="90000"/>
                  </a:lnSpc>
                  <a:spcBef>
                    <a:spcPts val="0"/>
                  </a:spcBef>
                  <a:spcAft>
                    <a:spcPts val="0"/>
                  </a:spcAft>
                  <a:buClr>
                    <a:schemeClr val="dk1"/>
                  </a:buClr>
                  <a:buSzPts val="3600"/>
                  <a:buFont typeface="Raleway"/>
                  <a:buNone/>
                </a:pPr>
                <a:r>
                  <a:t/>
                </a:r>
                <a:endParaRPr b="0" i="0" sz="3600" u="none" cap="none" strike="noStrike">
                  <a:solidFill>
                    <a:schemeClr val="lt1"/>
                  </a:solidFill>
                  <a:latin typeface="Raleway"/>
                  <a:ea typeface="Raleway"/>
                  <a:cs typeface="Raleway"/>
                  <a:sym typeface="Raleway"/>
                </a:endParaRPr>
              </a:p>
            </p:txBody>
          </p:sp>
          <p:grpSp>
            <p:nvGrpSpPr>
              <p:cNvPr id="477" name="Google Shape;477;p36"/>
              <p:cNvGrpSpPr/>
              <p:nvPr/>
            </p:nvGrpSpPr>
            <p:grpSpPr>
              <a:xfrm>
                <a:off x="5259301" y="1078005"/>
                <a:ext cx="1673398" cy="1626784"/>
                <a:chOff x="6345238" y="4948238"/>
                <a:chExt cx="1027113" cy="1028700"/>
              </a:xfrm>
            </p:grpSpPr>
            <p:sp>
              <p:nvSpPr>
                <p:cNvPr id="478" name="Google Shape;478;p36"/>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479" name="Google Shape;479;p36"/>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sp>
          <p:nvSpPr>
            <p:cNvPr id="480" name="Google Shape;480;p36"/>
            <p:cNvSpPr txBox="1"/>
            <p:nvPr/>
          </p:nvSpPr>
          <p:spPr>
            <a:xfrm>
              <a:off x="5533027" y="2435134"/>
              <a:ext cx="112594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2"/>
                  </a:solidFill>
                  <a:latin typeface="Raleway"/>
                  <a:ea typeface="Raleway"/>
                  <a:cs typeface="Raleway"/>
                  <a:sym typeface="Raleway"/>
                </a:rPr>
                <a:t>02</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9"/>
          <p:cNvPicPr preferRelativeResize="0"/>
          <p:nvPr>
            <p:ph idx="2" type="pic"/>
          </p:nvPr>
        </p:nvPicPr>
        <p:blipFill rotWithShape="1">
          <a:blip r:embed="rId3">
            <a:alphaModFix/>
          </a:blip>
          <a:srcRect b="0" l="13249" r="40164" t="0"/>
          <a:stretch/>
        </p:blipFill>
        <p:spPr>
          <a:xfrm>
            <a:off x="571500" y="504495"/>
            <a:ext cx="4843955" cy="5849010"/>
          </a:xfrm>
          <a:prstGeom prst="roundRect">
            <a:avLst>
              <a:gd fmla="val 5616" name="adj"/>
            </a:avLst>
          </a:prstGeom>
          <a:noFill/>
          <a:ln>
            <a:noFill/>
          </a:ln>
        </p:spPr>
      </p:pic>
      <p:sp>
        <p:nvSpPr>
          <p:cNvPr id="73" name="Google Shape;73;p19"/>
          <p:cNvSpPr txBox="1"/>
          <p:nvPr>
            <p:ph type="title"/>
          </p:nvPr>
        </p:nvSpPr>
        <p:spPr>
          <a:xfrm>
            <a:off x="6553200" y="1541417"/>
            <a:ext cx="4339136" cy="765231"/>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accent1"/>
              </a:buClr>
              <a:buSzPts val="4400"/>
              <a:buFont typeface="Raleway"/>
              <a:buNone/>
            </a:pPr>
            <a:r>
              <a:rPr b="1" lang="en-US" sz="4400">
                <a:solidFill>
                  <a:schemeClr val="accent1"/>
                </a:solidFill>
                <a:latin typeface="Raleway"/>
                <a:ea typeface="Raleway"/>
                <a:cs typeface="Raleway"/>
                <a:sym typeface="Raleway"/>
              </a:rPr>
              <a:t>Definition</a:t>
            </a:r>
            <a:endParaRPr/>
          </a:p>
        </p:txBody>
      </p:sp>
      <p:sp>
        <p:nvSpPr>
          <p:cNvPr id="74" name="Google Shape;74;p19"/>
          <p:cNvSpPr/>
          <p:nvPr/>
        </p:nvSpPr>
        <p:spPr>
          <a:xfrm>
            <a:off x="1010993" y="1535942"/>
            <a:ext cx="3862316" cy="3862316"/>
          </a:xfrm>
          <a:prstGeom prst="diamond">
            <a:avLst/>
          </a:prstGeom>
          <a:solidFill>
            <a:schemeClr val="accent2">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5" name="Google Shape;75;p19"/>
          <p:cNvSpPr/>
          <p:nvPr/>
        </p:nvSpPr>
        <p:spPr>
          <a:xfrm>
            <a:off x="10269798" y="2561879"/>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6" name="Google Shape;76;p19"/>
          <p:cNvSpPr/>
          <p:nvPr/>
        </p:nvSpPr>
        <p:spPr>
          <a:xfrm>
            <a:off x="7328848" y="2927928"/>
            <a:ext cx="3520593" cy="3046988"/>
          </a:xfrm>
          <a:prstGeom prst="rect">
            <a:avLst/>
          </a:prstGeom>
          <a:noFill/>
          <a:ln>
            <a:noFill/>
          </a:ln>
        </p:spPr>
        <p:txBody>
          <a:bodyPr anchorCtr="0" anchor="t" bIns="45700" lIns="91425" spcFirstLastPara="1" rIns="91425" wrap="square" tIns="45700">
            <a:noAutofit/>
          </a:bodyPr>
          <a:lstStyle/>
          <a:p>
            <a:pPr indent="0" lvl="0" marL="0" marR="0" rtl="0" algn="r">
              <a:lnSpc>
                <a:spcPct val="12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The disease of obesity is characterized by an excessive accumulation of body fat.</a:t>
            </a:r>
            <a:endParaRPr b="0" i="0" sz="1400" u="none" cap="none" strike="noStrike">
              <a:solidFill>
                <a:srgbClr val="000000"/>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The World Health Organization (W.H.O.) and  National and International medical and scientific societies, now recognize obesity as a chronic progressive *disease* resulting from multiple environmental and genetic factors.</a:t>
            </a:r>
            <a:endParaRPr b="0" i="0" sz="1400" u="none" cap="none" strike="noStrike">
              <a:solidFill>
                <a:srgbClr val="000000"/>
              </a:solidFill>
              <a:latin typeface="Arial"/>
              <a:ea typeface="Arial"/>
              <a:cs typeface="Arial"/>
              <a:sym typeface="Arial"/>
            </a:endParaRPr>
          </a:p>
        </p:txBody>
      </p:sp>
      <p:sp>
        <p:nvSpPr>
          <p:cNvPr id="77" name="Google Shape;77;p19"/>
          <p:cNvSpPr/>
          <p:nvPr/>
        </p:nvSpPr>
        <p:spPr>
          <a:xfrm>
            <a:off x="2166856" y="2678907"/>
            <a:ext cx="1550590" cy="1576385"/>
          </a:xfrm>
          <a:custGeom>
            <a:rect b="b" l="l" r="r" t="t"/>
            <a:pathLst>
              <a:path extrusionOk="0" h="4114800" w="4047467">
                <a:moveTo>
                  <a:pt x="0" y="0"/>
                </a:moveTo>
                <a:lnTo>
                  <a:pt x="4047466" y="0"/>
                </a:lnTo>
                <a:lnTo>
                  <a:pt x="4047466" y="4114800"/>
                </a:lnTo>
                <a:lnTo>
                  <a:pt x="0" y="4114800"/>
                </a:lnTo>
                <a:lnTo>
                  <a:pt x="0" y="0"/>
                </a:lnTo>
                <a:close/>
              </a:path>
            </a:pathLst>
          </a:custGeom>
          <a:blipFill rotWithShape="1">
            <a:blip r:embed="rId4">
              <a:alphaModFix amt="8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7"/>
          <p:cNvSpPr txBox="1"/>
          <p:nvPr/>
        </p:nvSpPr>
        <p:spPr>
          <a:xfrm>
            <a:off x="479915" y="991588"/>
            <a:ext cx="11090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chemeClr val="accent1"/>
                </a:solidFill>
                <a:latin typeface="Raleway"/>
                <a:ea typeface="Raleway"/>
                <a:cs typeface="Raleway"/>
                <a:sym typeface="Raleway"/>
              </a:rPr>
              <a:t>Night eating syndrome </a:t>
            </a:r>
            <a:endParaRPr b="0" i="0" sz="1400" u="none" cap="none" strike="noStrike">
              <a:solidFill>
                <a:srgbClr val="000000"/>
              </a:solidFill>
              <a:latin typeface="Arial"/>
              <a:ea typeface="Arial"/>
              <a:cs typeface="Arial"/>
              <a:sym typeface="Arial"/>
            </a:endParaRPr>
          </a:p>
        </p:txBody>
      </p:sp>
      <p:sp>
        <p:nvSpPr>
          <p:cNvPr id="486" name="Google Shape;486;p37"/>
          <p:cNvSpPr/>
          <p:nvPr/>
        </p:nvSpPr>
        <p:spPr>
          <a:xfrm>
            <a:off x="571500" y="1988354"/>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87" name="Google Shape;487;p37"/>
          <p:cNvSpPr txBox="1"/>
          <p:nvPr/>
        </p:nvSpPr>
        <p:spPr>
          <a:xfrm>
            <a:off x="958331" y="2499975"/>
            <a:ext cx="10700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a:p>
        </p:txBody>
      </p:sp>
      <p:sp>
        <p:nvSpPr>
          <p:cNvPr id="488" name="Google Shape;488;p37"/>
          <p:cNvSpPr/>
          <p:nvPr/>
        </p:nvSpPr>
        <p:spPr>
          <a:xfrm>
            <a:off x="764975" y="3262244"/>
            <a:ext cx="11087100" cy="1040400"/>
          </a:xfrm>
          <a:prstGeom prst="roundRect">
            <a:avLst>
              <a:gd fmla="val 16667" name="adj"/>
            </a:avLst>
          </a:prstGeom>
          <a:solidFill>
            <a:schemeClr val="accent1"/>
          </a:solidFill>
          <a:ln cap="flat" cmpd="sng" w="25400">
            <a:solidFill>
              <a:srgbClr val="050B11"/>
            </a:solidFill>
            <a:prstDash val="solid"/>
            <a:round/>
            <a:headEnd len="sm" w="sm" type="none"/>
            <a:tailEnd len="sm" w="sm" type="none"/>
          </a:ln>
        </p:spPr>
        <p:txBody>
          <a:bodyPr anchorCtr="0" anchor="ctr" bIns="45700" lIns="182875" spcFirstLastPara="1" rIns="182875" wrap="square" tIns="45700">
            <a:no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Raleway"/>
                <a:ea typeface="Raleway"/>
                <a:cs typeface="Raleway"/>
                <a:sym typeface="Raleway"/>
              </a:rPr>
              <a:t>Night eating syndrome: </a:t>
            </a:r>
            <a:r>
              <a:rPr b="0" i="0" lang="en-US" sz="1800" u="none" cap="none" strike="noStrike">
                <a:solidFill>
                  <a:schemeClr val="lt1"/>
                </a:solidFill>
                <a:latin typeface="Raleway"/>
                <a:ea typeface="Raleway"/>
                <a:cs typeface="Raleway"/>
                <a:sym typeface="Raleway"/>
              </a:rPr>
              <a:t>Recurrent episodes of night eating defined as eating </a:t>
            </a:r>
            <a:r>
              <a:rPr lang="en-US" sz="1800">
                <a:solidFill>
                  <a:schemeClr val="lt1"/>
                </a:solidFill>
                <a:latin typeface="Raleway"/>
                <a:ea typeface="Raleway"/>
                <a:cs typeface="Raleway"/>
                <a:sym typeface="Raleway"/>
              </a:rPr>
              <a:t>during nocturnal </a:t>
            </a:r>
            <a:r>
              <a:rPr b="0" i="0" lang="en-US" sz="1800" u="none" cap="none" strike="noStrike">
                <a:solidFill>
                  <a:schemeClr val="lt1"/>
                </a:solidFill>
                <a:latin typeface="Raleway"/>
                <a:ea typeface="Raleway"/>
                <a:cs typeface="Raleway"/>
                <a:sym typeface="Raleway"/>
              </a:rPr>
              <a:t> awakenings from sleep or eating excessively after evening meal</a:t>
            </a:r>
            <a:r>
              <a:rPr lang="en-US" sz="1800">
                <a:solidFill>
                  <a:schemeClr val="lt1"/>
                </a:solidFill>
                <a:latin typeface="Raleway"/>
                <a:ea typeface="Raleway"/>
                <a:cs typeface="Raleway"/>
                <a:sym typeface="Raleway"/>
              </a:rPr>
              <a:t> twice a week.</a:t>
            </a:r>
            <a:r>
              <a:rPr b="0" i="0" lang="en-US" sz="1800" u="none" cap="none" strike="noStrike">
                <a:solidFill>
                  <a:schemeClr val="lt1"/>
                </a:solidFill>
                <a:latin typeface="Raleway"/>
                <a:ea typeface="Raleway"/>
                <a:cs typeface="Raleway"/>
                <a:sym typeface="Raleway"/>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38"/>
          <p:cNvPicPr preferRelativeResize="0"/>
          <p:nvPr>
            <p:ph idx="2" type="pic"/>
          </p:nvPr>
        </p:nvPicPr>
        <p:blipFill rotWithShape="1">
          <a:blip r:embed="rId3">
            <a:alphaModFix/>
          </a:blip>
          <a:srcRect b="25000" l="0" r="0" t="25000"/>
          <a:stretch/>
        </p:blipFill>
        <p:spPr>
          <a:xfrm>
            <a:off x="0" y="0"/>
            <a:ext cx="12192000" cy="3429000"/>
          </a:xfrm>
          <a:prstGeom prst="rect">
            <a:avLst/>
          </a:prstGeom>
          <a:noFill/>
          <a:ln>
            <a:noFill/>
          </a:ln>
        </p:spPr>
      </p:pic>
      <p:sp>
        <p:nvSpPr>
          <p:cNvPr id="494" name="Google Shape;494;p38"/>
          <p:cNvSpPr/>
          <p:nvPr/>
        </p:nvSpPr>
        <p:spPr>
          <a:xfrm>
            <a:off x="0" y="0"/>
            <a:ext cx="7056475" cy="3429000"/>
          </a:xfrm>
          <a:custGeom>
            <a:rect b="b" l="l" r="r" t="t"/>
            <a:pathLst>
              <a:path extrusionOk="0" h="3784600" w="7056475">
                <a:moveTo>
                  <a:pt x="0" y="0"/>
                </a:moveTo>
                <a:lnTo>
                  <a:pt x="3264543" y="0"/>
                </a:lnTo>
                <a:lnTo>
                  <a:pt x="7056475" y="3784600"/>
                </a:lnTo>
                <a:lnTo>
                  <a:pt x="3264543" y="3784600"/>
                </a:lnTo>
                <a:lnTo>
                  <a:pt x="0" y="3784600"/>
                </a:lnTo>
                <a:close/>
              </a:path>
            </a:pathLst>
          </a:custGeom>
          <a:solidFill>
            <a:schemeClr val="accent1">
              <a:alpha val="8588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95" name="Google Shape;495;p38"/>
          <p:cNvSpPr/>
          <p:nvPr/>
        </p:nvSpPr>
        <p:spPr>
          <a:xfrm>
            <a:off x="601079" y="1487655"/>
            <a:ext cx="3813266" cy="12002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chemeClr val="lt1"/>
                </a:solidFill>
                <a:latin typeface="Raleway"/>
                <a:ea typeface="Raleway"/>
                <a:cs typeface="Raleway"/>
                <a:sym typeface="Raleway"/>
              </a:rPr>
              <a:t>Lifestyle history</a:t>
            </a:r>
            <a:endParaRPr b="0" i="0" sz="1400" u="none" cap="none" strike="noStrike">
              <a:solidFill>
                <a:srgbClr val="000000"/>
              </a:solidFill>
              <a:latin typeface="Arial"/>
              <a:ea typeface="Arial"/>
              <a:cs typeface="Arial"/>
              <a:sym typeface="Arial"/>
            </a:endParaRPr>
          </a:p>
        </p:txBody>
      </p:sp>
      <p:sp>
        <p:nvSpPr>
          <p:cNvPr id="496" name="Google Shape;496;p38"/>
          <p:cNvSpPr/>
          <p:nvPr/>
        </p:nvSpPr>
        <p:spPr>
          <a:xfrm>
            <a:off x="725953" y="2905662"/>
            <a:ext cx="404015" cy="457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497" name="Google Shape;497;p38"/>
          <p:cNvGrpSpPr/>
          <p:nvPr/>
        </p:nvGrpSpPr>
        <p:grpSpPr>
          <a:xfrm flipH="1">
            <a:off x="10401301" y="488563"/>
            <a:ext cx="1790700" cy="1273509"/>
            <a:chOff x="0" y="-32726"/>
            <a:chExt cx="1790700" cy="1273509"/>
          </a:xfrm>
        </p:grpSpPr>
        <p:sp>
          <p:nvSpPr>
            <p:cNvPr id="498" name="Google Shape;498;p38"/>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499" name="Google Shape;499;p38"/>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500" name="Google Shape;500;p38"/>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01" name="Google Shape;501;p38"/>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
        <p:nvSpPr>
          <p:cNvPr id="502" name="Google Shape;502;p38"/>
          <p:cNvSpPr txBox="1"/>
          <p:nvPr/>
        </p:nvSpPr>
        <p:spPr>
          <a:xfrm>
            <a:off x="601484" y="4711574"/>
            <a:ext cx="1885716"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Review of patients lifestyle </a:t>
            </a:r>
            <a:endParaRPr b="0" i="0" sz="1200" u="none" cap="none" strike="noStrike">
              <a:solidFill>
                <a:srgbClr val="000000"/>
              </a:solidFill>
              <a:latin typeface="Arial"/>
              <a:ea typeface="Arial"/>
              <a:cs typeface="Arial"/>
              <a:sym typeface="Arial"/>
            </a:endParaRPr>
          </a:p>
        </p:txBody>
      </p:sp>
      <p:sp>
        <p:nvSpPr>
          <p:cNvPr id="503" name="Google Shape;503;p38"/>
          <p:cNvSpPr txBox="1"/>
          <p:nvPr/>
        </p:nvSpPr>
        <p:spPr>
          <a:xfrm>
            <a:off x="3108232" y="4711574"/>
            <a:ext cx="1395475"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Sedentary lifestyle </a:t>
            </a:r>
            <a:endParaRPr b="0" i="0" sz="1200" u="none" cap="none" strike="noStrike">
              <a:solidFill>
                <a:srgbClr val="000000"/>
              </a:solidFill>
              <a:latin typeface="Arial"/>
              <a:ea typeface="Arial"/>
              <a:cs typeface="Arial"/>
              <a:sym typeface="Arial"/>
            </a:endParaRPr>
          </a:p>
        </p:txBody>
      </p:sp>
      <p:sp>
        <p:nvSpPr>
          <p:cNvPr id="504" name="Google Shape;504;p38"/>
          <p:cNvSpPr txBox="1"/>
          <p:nvPr/>
        </p:nvSpPr>
        <p:spPr>
          <a:xfrm>
            <a:off x="5148389" y="4711574"/>
            <a:ext cx="187515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Exercise or no? Barriers to exercise ?</a:t>
            </a:r>
            <a:endParaRPr b="0" i="0" sz="1200" u="none" cap="none" strike="noStrike">
              <a:solidFill>
                <a:srgbClr val="000000"/>
              </a:solidFill>
              <a:latin typeface="Arial"/>
              <a:ea typeface="Arial"/>
              <a:cs typeface="Arial"/>
              <a:sym typeface="Arial"/>
            </a:endParaRPr>
          </a:p>
        </p:txBody>
      </p:sp>
      <p:sp>
        <p:nvSpPr>
          <p:cNvPr id="505" name="Google Shape;505;p38"/>
          <p:cNvSpPr txBox="1"/>
          <p:nvPr/>
        </p:nvSpPr>
        <p:spPr>
          <a:xfrm>
            <a:off x="7205203" y="4711574"/>
            <a:ext cx="2129465"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Life events - Pregnancy, post partum</a:t>
            </a:r>
            <a:endParaRPr b="0" i="0" sz="1200" u="none" cap="none" strike="noStrike">
              <a:solidFill>
                <a:srgbClr val="000000"/>
              </a:solidFill>
              <a:latin typeface="Arial"/>
              <a:ea typeface="Arial"/>
              <a:cs typeface="Arial"/>
              <a:sym typeface="Arial"/>
            </a:endParaRPr>
          </a:p>
        </p:txBody>
      </p:sp>
      <p:sp>
        <p:nvSpPr>
          <p:cNvPr id="506" name="Google Shape;506;p38"/>
          <p:cNvSpPr txBox="1"/>
          <p:nvPr/>
        </p:nvSpPr>
        <p:spPr>
          <a:xfrm>
            <a:off x="9522148" y="4711574"/>
            <a:ext cx="2129465"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Weight retention 1 year postpartum can contribute to weight retention 15 years later </a:t>
            </a:r>
            <a:endParaRPr b="0" i="0" sz="1200" u="none" cap="none" strike="noStrike">
              <a:solidFill>
                <a:srgbClr val="000000"/>
              </a:solidFill>
              <a:latin typeface="Arial"/>
              <a:ea typeface="Arial"/>
              <a:cs typeface="Arial"/>
              <a:sym typeface="Arial"/>
            </a:endParaRPr>
          </a:p>
        </p:txBody>
      </p:sp>
      <p:grpSp>
        <p:nvGrpSpPr>
          <p:cNvPr id="507" name="Google Shape;507;p38"/>
          <p:cNvGrpSpPr/>
          <p:nvPr/>
        </p:nvGrpSpPr>
        <p:grpSpPr>
          <a:xfrm>
            <a:off x="1184240" y="3725960"/>
            <a:ext cx="714412" cy="714412"/>
            <a:chOff x="1312482" y="3802209"/>
            <a:chExt cx="536748" cy="536748"/>
          </a:xfrm>
        </p:grpSpPr>
        <p:sp>
          <p:nvSpPr>
            <p:cNvPr id="508" name="Google Shape;508;p38"/>
            <p:cNvSpPr/>
            <p:nvPr/>
          </p:nvSpPr>
          <p:spPr>
            <a:xfrm>
              <a:off x="1312482" y="3802209"/>
              <a:ext cx="536748" cy="53674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09" name="Google Shape;509;p38"/>
            <p:cNvSpPr/>
            <p:nvPr/>
          </p:nvSpPr>
          <p:spPr>
            <a:xfrm>
              <a:off x="1450666" y="3933368"/>
              <a:ext cx="265333" cy="273327"/>
            </a:xfrm>
            <a:custGeom>
              <a:rect b="b" l="l" r="r" t="t"/>
              <a:pathLst>
                <a:path extrusionOk="0" h="1417849" w="1251252">
                  <a:moveTo>
                    <a:pt x="0" y="0"/>
                  </a:moveTo>
                  <a:lnTo>
                    <a:pt x="1251252" y="0"/>
                  </a:lnTo>
                  <a:lnTo>
                    <a:pt x="1251252" y="1417849"/>
                  </a:lnTo>
                  <a:lnTo>
                    <a:pt x="0" y="1417849"/>
                  </a:lnTo>
                  <a:lnTo>
                    <a:pt x="0" y="0"/>
                  </a:lnTo>
                  <a:close/>
                </a:path>
              </a:pathLst>
            </a:custGeom>
            <a:blipFill rotWithShape="1">
              <a:blip r:embed="rId4">
                <a:alphaModFix/>
              </a:blip>
              <a:stretch>
                <a:fillRect b="0" l="0" r="0" t="0"/>
              </a:stretch>
            </a:blipFill>
            <a:ln>
              <a:noFill/>
            </a:ln>
          </p:spPr>
        </p:sp>
      </p:grpSp>
      <p:grpSp>
        <p:nvGrpSpPr>
          <p:cNvPr id="510" name="Google Shape;510;p38"/>
          <p:cNvGrpSpPr/>
          <p:nvPr/>
        </p:nvGrpSpPr>
        <p:grpSpPr>
          <a:xfrm>
            <a:off x="3446592" y="3725960"/>
            <a:ext cx="714412" cy="714412"/>
            <a:chOff x="1312482" y="4610311"/>
            <a:chExt cx="536748" cy="536748"/>
          </a:xfrm>
        </p:grpSpPr>
        <p:sp>
          <p:nvSpPr>
            <p:cNvPr id="511" name="Google Shape;511;p38"/>
            <p:cNvSpPr/>
            <p:nvPr/>
          </p:nvSpPr>
          <p:spPr>
            <a:xfrm>
              <a:off x="1312482" y="4610311"/>
              <a:ext cx="536748" cy="53674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12" name="Google Shape;512;p38"/>
            <p:cNvSpPr/>
            <p:nvPr/>
          </p:nvSpPr>
          <p:spPr>
            <a:xfrm>
              <a:off x="1463192" y="4734740"/>
              <a:ext cx="265333" cy="240608"/>
            </a:xfrm>
            <a:custGeom>
              <a:rect b="b" l="l" r="r" t="t"/>
              <a:pathLst>
                <a:path extrusionOk="0" h="1248123" w="1251252">
                  <a:moveTo>
                    <a:pt x="0" y="0"/>
                  </a:moveTo>
                  <a:lnTo>
                    <a:pt x="1251252" y="0"/>
                  </a:lnTo>
                  <a:lnTo>
                    <a:pt x="1251252" y="1248123"/>
                  </a:lnTo>
                  <a:lnTo>
                    <a:pt x="0" y="1248123"/>
                  </a:lnTo>
                  <a:lnTo>
                    <a:pt x="0" y="0"/>
                  </a:lnTo>
                  <a:close/>
                </a:path>
              </a:pathLst>
            </a:custGeom>
            <a:blipFill rotWithShape="1">
              <a:blip r:embed="rId5">
                <a:alphaModFix/>
              </a:blip>
              <a:stretch>
                <a:fillRect b="0" l="0" r="0" t="0"/>
              </a:stretch>
            </a:blipFill>
            <a:ln>
              <a:noFill/>
            </a:ln>
          </p:spPr>
        </p:sp>
      </p:grpSp>
      <p:grpSp>
        <p:nvGrpSpPr>
          <p:cNvPr id="513" name="Google Shape;513;p38"/>
          <p:cNvGrpSpPr/>
          <p:nvPr/>
        </p:nvGrpSpPr>
        <p:grpSpPr>
          <a:xfrm>
            <a:off x="5708944" y="3725960"/>
            <a:ext cx="714412" cy="714412"/>
            <a:chOff x="1312482" y="5408547"/>
            <a:chExt cx="536748" cy="536748"/>
          </a:xfrm>
        </p:grpSpPr>
        <p:sp>
          <p:nvSpPr>
            <p:cNvPr id="514" name="Google Shape;514;p38"/>
            <p:cNvSpPr/>
            <p:nvPr/>
          </p:nvSpPr>
          <p:spPr>
            <a:xfrm>
              <a:off x="1312482" y="5408547"/>
              <a:ext cx="536748" cy="536748"/>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15" name="Google Shape;515;p38"/>
            <p:cNvSpPr/>
            <p:nvPr/>
          </p:nvSpPr>
          <p:spPr>
            <a:xfrm>
              <a:off x="1455885" y="5588277"/>
              <a:ext cx="265332" cy="195079"/>
            </a:xfrm>
            <a:custGeom>
              <a:rect b="b" l="l" r="r" t="t"/>
              <a:pathLst>
                <a:path extrusionOk="0" h="1011950" w="1251252">
                  <a:moveTo>
                    <a:pt x="0" y="0"/>
                  </a:moveTo>
                  <a:lnTo>
                    <a:pt x="1251252" y="0"/>
                  </a:lnTo>
                  <a:lnTo>
                    <a:pt x="1251252" y="1011950"/>
                  </a:lnTo>
                  <a:lnTo>
                    <a:pt x="0" y="1011950"/>
                  </a:lnTo>
                  <a:lnTo>
                    <a:pt x="0" y="0"/>
                  </a:lnTo>
                  <a:close/>
                </a:path>
              </a:pathLst>
            </a:custGeom>
            <a:blipFill rotWithShape="1">
              <a:blip r:embed="rId6">
                <a:alphaModFix/>
              </a:blip>
              <a:stretch>
                <a:fillRect b="0" l="0" r="0" t="0"/>
              </a:stretch>
            </a:blipFill>
            <a:ln>
              <a:noFill/>
            </a:ln>
          </p:spPr>
        </p:sp>
      </p:grpSp>
      <p:grpSp>
        <p:nvGrpSpPr>
          <p:cNvPr id="516" name="Google Shape;516;p38"/>
          <p:cNvGrpSpPr/>
          <p:nvPr/>
        </p:nvGrpSpPr>
        <p:grpSpPr>
          <a:xfrm>
            <a:off x="7971296" y="3725960"/>
            <a:ext cx="714412" cy="714412"/>
            <a:chOff x="1312482" y="6216649"/>
            <a:chExt cx="536748" cy="536748"/>
          </a:xfrm>
        </p:grpSpPr>
        <p:sp>
          <p:nvSpPr>
            <p:cNvPr id="517" name="Google Shape;517;p38"/>
            <p:cNvSpPr/>
            <p:nvPr/>
          </p:nvSpPr>
          <p:spPr>
            <a:xfrm>
              <a:off x="1312482" y="6216649"/>
              <a:ext cx="536748" cy="536748"/>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18" name="Google Shape;518;p38"/>
            <p:cNvSpPr/>
            <p:nvPr/>
          </p:nvSpPr>
          <p:spPr>
            <a:xfrm>
              <a:off x="1492545" y="6361930"/>
              <a:ext cx="183749" cy="219795"/>
            </a:xfrm>
            <a:custGeom>
              <a:rect b="b" l="l" r="r" t="t"/>
              <a:pathLst>
                <a:path extrusionOk="0" h="1140155" w="866518">
                  <a:moveTo>
                    <a:pt x="0" y="0"/>
                  </a:moveTo>
                  <a:lnTo>
                    <a:pt x="866518" y="0"/>
                  </a:lnTo>
                  <a:lnTo>
                    <a:pt x="866518" y="1140155"/>
                  </a:lnTo>
                  <a:lnTo>
                    <a:pt x="0" y="1140155"/>
                  </a:lnTo>
                  <a:lnTo>
                    <a:pt x="0" y="0"/>
                  </a:lnTo>
                  <a:close/>
                </a:path>
              </a:pathLst>
            </a:custGeom>
            <a:blipFill rotWithShape="1">
              <a:blip r:embed="rId7">
                <a:alphaModFix/>
              </a:blip>
              <a:stretch>
                <a:fillRect b="0" l="0" r="0" t="0"/>
              </a:stretch>
            </a:blipFill>
            <a:ln>
              <a:noFill/>
            </a:ln>
          </p:spPr>
        </p:sp>
      </p:grpSp>
      <p:grpSp>
        <p:nvGrpSpPr>
          <p:cNvPr id="519" name="Google Shape;519;p38"/>
          <p:cNvGrpSpPr/>
          <p:nvPr/>
        </p:nvGrpSpPr>
        <p:grpSpPr>
          <a:xfrm>
            <a:off x="10233648" y="3725960"/>
            <a:ext cx="714412" cy="714412"/>
            <a:chOff x="1312482" y="7138138"/>
            <a:chExt cx="536748" cy="536748"/>
          </a:xfrm>
        </p:grpSpPr>
        <p:sp>
          <p:nvSpPr>
            <p:cNvPr id="520" name="Google Shape;520;p38"/>
            <p:cNvSpPr/>
            <p:nvPr/>
          </p:nvSpPr>
          <p:spPr>
            <a:xfrm>
              <a:off x="1312482" y="7138138"/>
              <a:ext cx="536748" cy="53674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21" name="Google Shape;521;p38"/>
            <p:cNvSpPr/>
            <p:nvPr/>
          </p:nvSpPr>
          <p:spPr>
            <a:xfrm>
              <a:off x="1469100" y="7283871"/>
              <a:ext cx="271881" cy="238514"/>
            </a:xfrm>
            <a:custGeom>
              <a:rect b="b" l="l" r="r" t="t"/>
              <a:pathLst>
                <a:path extrusionOk="0" h="1237257" w="1282132">
                  <a:moveTo>
                    <a:pt x="0" y="0"/>
                  </a:moveTo>
                  <a:lnTo>
                    <a:pt x="1282132" y="0"/>
                  </a:lnTo>
                  <a:lnTo>
                    <a:pt x="1282132" y="1237257"/>
                  </a:lnTo>
                  <a:lnTo>
                    <a:pt x="0" y="1237257"/>
                  </a:lnTo>
                  <a:lnTo>
                    <a:pt x="0" y="0"/>
                  </a:lnTo>
                  <a:close/>
                </a:path>
              </a:pathLst>
            </a:custGeom>
            <a:blipFill rotWithShape="1">
              <a:blip r:embed="rId8">
                <a:alphaModFix/>
              </a:blip>
              <a:stretch>
                <a:fillRect b="0" l="0" r="0" t="0"/>
              </a:stretch>
            </a:blipFill>
            <a:ln>
              <a:noFill/>
            </a:ln>
          </p:spPr>
        </p:sp>
      </p:gr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39"/>
          <p:cNvPicPr preferRelativeResize="0"/>
          <p:nvPr>
            <p:ph idx="2" type="pic"/>
          </p:nvPr>
        </p:nvPicPr>
        <p:blipFill rotWithShape="1">
          <a:blip r:embed="rId3">
            <a:alphaModFix/>
          </a:blip>
          <a:srcRect b="25000" l="0" r="0" t="25000"/>
          <a:stretch/>
        </p:blipFill>
        <p:spPr>
          <a:xfrm>
            <a:off x="0" y="0"/>
            <a:ext cx="12192000" cy="3429000"/>
          </a:xfrm>
          <a:prstGeom prst="rect">
            <a:avLst/>
          </a:prstGeom>
          <a:noFill/>
          <a:ln>
            <a:noFill/>
          </a:ln>
        </p:spPr>
      </p:pic>
      <p:sp>
        <p:nvSpPr>
          <p:cNvPr id="527" name="Google Shape;527;p39"/>
          <p:cNvSpPr/>
          <p:nvPr/>
        </p:nvSpPr>
        <p:spPr>
          <a:xfrm>
            <a:off x="0" y="0"/>
            <a:ext cx="7056475" cy="3429000"/>
          </a:xfrm>
          <a:custGeom>
            <a:rect b="b" l="l" r="r" t="t"/>
            <a:pathLst>
              <a:path extrusionOk="0" h="3784600" w="7056475">
                <a:moveTo>
                  <a:pt x="0" y="0"/>
                </a:moveTo>
                <a:lnTo>
                  <a:pt x="3264543" y="0"/>
                </a:lnTo>
                <a:lnTo>
                  <a:pt x="7056475" y="3784600"/>
                </a:lnTo>
                <a:lnTo>
                  <a:pt x="3264543" y="3784600"/>
                </a:lnTo>
                <a:lnTo>
                  <a:pt x="0" y="3784600"/>
                </a:lnTo>
                <a:close/>
              </a:path>
            </a:pathLst>
          </a:custGeom>
          <a:solidFill>
            <a:schemeClr val="accent1">
              <a:alpha val="7843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28" name="Google Shape;528;p39"/>
          <p:cNvSpPr/>
          <p:nvPr/>
        </p:nvSpPr>
        <p:spPr>
          <a:xfrm>
            <a:off x="601079" y="1487655"/>
            <a:ext cx="4542900" cy="12003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chemeClr val="lt1"/>
                </a:solidFill>
                <a:latin typeface="Raleway"/>
                <a:ea typeface="Raleway"/>
                <a:cs typeface="Raleway"/>
                <a:sym typeface="Raleway"/>
              </a:rPr>
              <a:t>Weight </a:t>
            </a:r>
            <a:r>
              <a:rPr b="1" lang="en-US" sz="4000">
                <a:solidFill>
                  <a:schemeClr val="lt1"/>
                </a:solidFill>
                <a:latin typeface="Raleway"/>
                <a:ea typeface="Raleway"/>
                <a:cs typeface="Raleway"/>
                <a:sym typeface="Raleway"/>
              </a:rPr>
              <a:t>loss </a:t>
            </a:r>
            <a:r>
              <a:rPr b="1" i="0" lang="en-US" sz="4000" u="none" cap="none" strike="noStrike">
                <a:solidFill>
                  <a:schemeClr val="lt1"/>
                </a:solidFill>
                <a:latin typeface="Raleway"/>
                <a:ea typeface="Raleway"/>
                <a:cs typeface="Raleway"/>
                <a:sym typeface="Raleway"/>
              </a:rPr>
              <a:t>history</a:t>
            </a:r>
            <a:endParaRPr b="0" i="0" sz="1400" u="none" cap="none" strike="noStrike">
              <a:solidFill>
                <a:srgbClr val="000000"/>
              </a:solidFill>
              <a:latin typeface="Arial"/>
              <a:ea typeface="Arial"/>
              <a:cs typeface="Arial"/>
              <a:sym typeface="Arial"/>
            </a:endParaRPr>
          </a:p>
        </p:txBody>
      </p:sp>
      <p:sp>
        <p:nvSpPr>
          <p:cNvPr id="529" name="Google Shape;529;p39"/>
          <p:cNvSpPr/>
          <p:nvPr/>
        </p:nvSpPr>
        <p:spPr>
          <a:xfrm>
            <a:off x="725953" y="2905662"/>
            <a:ext cx="404015" cy="457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30" name="Google Shape;530;p39"/>
          <p:cNvSpPr/>
          <p:nvPr/>
        </p:nvSpPr>
        <p:spPr>
          <a:xfrm>
            <a:off x="1427527" y="3886200"/>
            <a:ext cx="938940" cy="93894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31" name="Google Shape;531;p39"/>
          <p:cNvSpPr txBox="1"/>
          <p:nvPr/>
        </p:nvSpPr>
        <p:spPr>
          <a:xfrm>
            <a:off x="1042260" y="5139465"/>
            <a:ext cx="170947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Previous attempts at weight loss?</a:t>
            </a:r>
            <a:endParaRPr b="0" i="0" sz="1400" u="none" cap="none" strike="noStrike">
              <a:solidFill>
                <a:srgbClr val="000000"/>
              </a:solidFill>
              <a:latin typeface="Arial"/>
              <a:ea typeface="Arial"/>
              <a:cs typeface="Arial"/>
              <a:sym typeface="Arial"/>
            </a:endParaRPr>
          </a:p>
        </p:txBody>
      </p:sp>
      <p:sp>
        <p:nvSpPr>
          <p:cNvPr id="532" name="Google Shape;532;p39"/>
          <p:cNvSpPr/>
          <p:nvPr/>
        </p:nvSpPr>
        <p:spPr>
          <a:xfrm>
            <a:off x="4226862" y="3886200"/>
            <a:ext cx="938940" cy="93894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33" name="Google Shape;533;p39"/>
          <p:cNvSpPr txBox="1"/>
          <p:nvPr/>
        </p:nvSpPr>
        <p:spPr>
          <a:xfrm>
            <a:off x="3841595" y="5139465"/>
            <a:ext cx="170947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Did it work?</a:t>
            </a:r>
            <a:endParaRPr b="0" i="0" sz="1400" u="none" cap="none" strike="noStrike">
              <a:solidFill>
                <a:srgbClr val="000000"/>
              </a:solidFill>
              <a:latin typeface="Arial"/>
              <a:ea typeface="Arial"/>
              <a:cs typeface="Arial"/>
              <a:sym typeface="Arial"/>
            </a:endParaRPr>
          </a:p>
        </p:txBody>
      </p:sp>
      <p:sp>
        <p:nvSpPr>
          <p:cNvPr id="534" name="Google Shape;534;p39"/>
          <p:cNvSpPr/>
          <p:nvPr/>
        </p:nvSpPr>
        <p:spPr>
          <a:xfrm>
            <a:off x="7026197" y="3886200"/>
            <a:ext cx="938940" cy="93894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35" name="Google Shape;535;p39"/>
          <p:cNvSpPr txBox="1"/>
          <p:nvPr/>
        </p:nvSpPr>
        <p:spPr>
          <a:xfrm>
            <a:off x="6640930" y="5139465"/>
            <a:ext cx="170947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Weight cycling?</a:t>
            </a:r>
            <a:endParaRPr b="0" i="0" sz="1400" u="none" cap="none" strike="noStrike">
              <a:solidFill>
                <a:srgbClr val="000000"/>
              </a:solidFill>
              <a:latin typeface="Arial"/>
              <a:ea typeface="Arial"/>
              <a:cs typeface="Arial"/>
              <a:sym typeface="Arial"/>
            </a:endParaRPr>
          </a:p>
        </p:txBody>
      </p:sp>
      <p:sp>
        <p:nvSpPr>
          <p:cNvPr id="536" name="Google Shape;536;p39"/>
          <p:cNvSpPr/>
          <p:nvPr/>
        </p:nvSpPr>
        <p:spPr>
          <a:xfrm>
            <a:off x="9825533" y="3886200"/>
            <a:ext cx="938940" cy="93894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37" name="Google Shape;537;p39"/>
          <p:cNvSpPr txBox="1"/>
          <p:nvPr/>
        </p:nvSpPr>
        <p:spPr>
          <a:xfrm>
            <a:off x="9274306" y="5139465"/>
            <a:ext cx="2041394"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Previous challenges faced both in losing weight and maintaining weight</a:t>
            </a:r>
            <a:endParaRPr b="0" i="0" sz="1400" u="none" cap="none" strike="noStrike">
              <a:solidFill>
                <a:srgbClr val="000000"/>
              </a:solidFill>
              <a:latin typeface="Arial"/>
              <a:ea typeface="Arial"/>
              <a:cs typeface="Arial"/>
              <a:sym typeface="Arial"/>
            </a:endParaRPr>
          </a:p>
        </p:txBody>
      </p:sp>
      <p:grpSp>
        <p:nvGrpSpPr>
          <p:cNvPr id="538" name="Google Shape;538;p39"/>
          <p:cNvGrpSpPr/>
          <p:nvPr/>
        </p:nvGrpSpPr>
        <p:grpSpPr>
          <a:xfrm flipH="1">
            <a:off x="10401301" y="488563"/>
            <a:ext cx="1790700" cy="1273509"/>
            <a:chOff x="0" y="-32726"/>
            <a:chExt cx="1790700" cy="1273509"/>
          </a:xfrm>
        </p:grpSpPr>
        <p:sp>
          <p:nvSpPr>
            <p:cNvPr id="539" name="Google Shape;539;p39"/>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40" name="Google Shape;540;p39"/>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541" name="Google Shape;541;p39"/>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42" name="Google Shape;542;p39"/>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
        <p:nvSpPr>
          <p:cNvPr id="543" name="Google Shape;543;p39"/>
          <p:cNvSpPr/>
          <p:nvPr/>
        </p:nvSpPr>
        <p:spPr>
          <a:xfrm>
            <a:off x="1684478" y="4181389"/>
            <a:ext cx="452468" cy="348966"/>
          </a:xfrm>
          <a:custGeom>
            <a:rect b="b" l="l" r="r" t="t"/>
            <a:pathLst>
              <a:path extrusionOk="0" h="941471" w="1220708">
                <a:moveTo>
                  <a:pt x="0" y="0"/>
                </a:moveTo>
                <a:lnTo>
                  <a:pt x="1220708" y="0"/>
                </a:lnTo>
                <a:lnTo>
                  <a:pt x="1220708" y="941471"/>
                </a:lnTo>
                <a:lnTo>
                  <a:pt x="0" y="941471"/>
                </a:lnTo>
                <a:lnTo>
                  <a:pt x="0" y="0"/>
                </a:lnTo>
                <a:close/>
              </a:path>
            </a:pathLst>
          </a:custGeom>
          <a:blipFill rotWithShape="1">
            <a:blip r:embed="rId4">
              <a:alphaModFix/>
            </a:blip>
            <a:stretch>
              <a:fillRect b="0" l="0" r="0" t="0"/>
            </a:stretch>
          </a:blipFill>
          <a:ln>
            <a:noFill/>
          </a:ln>
        </p:spPr>
      </p:sp>
      <p:sp>
        <p:nvSpPr>
          <p:cNvPr id="544" name="Google Shape;544;p39"/>
          <p:cNvSpPr/>
          <p:nvPr/>
        </p:nvSpPr>
        <p:spPr>
          <a:xfrm>
            <a:off x="4523244" y="4105114"/>
            <a:ext cx="364232" cy="470341"/>
          </a:xfrm>
          <a:custGeom>
            <a:rect b="b" l="l" r="r" t="t"/>
            <a:pathLst>
              <a:path extrusionOk="0" h="1153567" w="738283">
                <a:moveTo>
                  <a:pt x="0" y="0"/>
                </a:moveTo>
                <a:lnTo>
                  <a:pt x="738284" y="0"/>
                </a:lnTo>
                <a:lnTo>
                  <a:pt x="738284" y="1153567"/>
                </a:lnTo>
                <a:lnTo>
                  <a:pt x="0" y="1153567"/>
                </a:lnTo>
                <a:lnTo>
                  <a:pt x="0" y="0"/>
                </a:lnTo>
                <a:close/>
              </a:path>
            </a:pathLst>
          </a:custGeom>
          <a:blipFill rotWithShape="1">
            <a:blip r:embed="rId5">
              <a:alphaModFix/>
            </a:blip>
            <a:stretch>
              <a:fillRect b="0" l="0" r="0" t="0"/>
            </a:stretch>
          </a:blipFill>
          <a:ln>
            <a:noFill/>
          </a:ln>
        </p:spPr>
      </p:sp>
      <p:sp>
        <p:nvSpPr>
          <p:cNvPr id="545" name="Google Shape;545;p39"/>
          <p:cNvSpPr/>
          <p:nvPr/>
        </p:nvSpPr>
        <p:spPr>
          <a:xfrm>
            <a:off x="7316316" y="4163293"/>
            <a:ext cx="372012" cy="355058"/>
          </a:xfrm>
          <a:custGeom>
            <a:rect b="b" l="l" r="r" t="t"/>
            <a:pathLst>
              <a:path extrusionOk="0" h="957905" w="912404">
                <a:moveTo>
                  <a:pt x="0" y="0"/>
                </a:moveTo>
                <a:lnTo>
                  <a:pt x="912404" y="0"/>
                </a:lnTo>
                <a:lnTo>
                  <a:pt x="912404" y="957905"/>
                </a:lnTo>
                <a:lnTo>
                  <a:pt x="0" y="957905"/>
                </a:lnTo>
                <a:lnTo>
                  <a:pt x="0" y="0"/>
                </a:lnTo>
                <a:close/>
              </a:path>
            </a:pathLst>
          </a:custGeom>
          <a:blipFill rotWithShape="1">
            <a:blip r:embed="rId6">
              <a:alphaModFix/>
            </a:blip>
            <a:stretch>
              <a:fillRect b="0" l="0" r="0" t="0"/>
            </a:stretch>
          </a:blipFill>
          <a:ln>
            <a:noFill/>
          </a:ln>
        </p:spPr>
      </p:sp>
      <p:sp>
        <p:nvSpPr>
          <p:cNvPr id="546" name="Google Shape;546;p39"/>
          <p:cNvSpPr/>
          <p:nvPr/>
        </p:nvSpPr>
        <p:spPr>
          <a:xfrm>
            <a:off x="10078573" y="4175234"/>
            <a:ext cx="449554" cy="351776"/>
          </a:xfrm>
          <a:custGeom>
            <a:rect b="b" l="l" r="r" t="t"/>
            <a:pathLst>
              <a:path extrusionOk="0" h="957905" w="1224160">
                <a:moveTo>
                  <a:pt x="0" y="0"/>
                </a:moveTo>
                <a:lnTo>
                  <a:pt x="1224160" y="0"/>
                </a:lnTo>
                <a:lnTo>
                  <a:pt x="1224160" y="957905"/>
                </a:lnTo>
                <a:lnTo>
                  <a:pt x="0" y="957905"/>
                </a:lnTo>
                <a:lnTo>
                  <a:pt x="0" y="0"/>
                </a:lnTo>
                <a:close/>
              </a:path>
            </a:pathLst>
          </a:custGeom>
          <a:blipFill rotWithShape="1">
            <a:blip r:embed="rId7">
              <a:alphaModFix/>
            </a:blip>
            <a:stretch>
              <a:fillRect b="0" l="0" r="0" t="0"/>
            </a:stretch>
          </a:blipFill>
          <a:ln>
            <a:noFill/>
          </a:ln>
        </p:spPr>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40"/>
          <p:cNvPicPr preferRelativeResize="0"/>
          <p:nvPr/>
        </p:nvPicPr>
        <p:blipFill>
          <a:blip r:embed="rId3">
            <a:alphaModFix/>
          </a:blip>
          <a:stretch>
            <a:fillRect/>
          </a:stretch>
        </p:blipFill>
        <p:spPr>
          <a:xfrm>
            <a:off x="-1" y="50"/>
            <a:ext cx="12192000" cy="6858001"/>
          </a:xfrm>
          <a:prstGeom prst="rect">
            <a:avLst/>
          </a:prstGeom>
          <a:noFill/>
          <a:ln>
            <a:noFill/>
          </a:ln>
        </p:spPr>
      </p:pic>
      <p:sp>
        <p:nvSpPr>
          <p:cNvPr id="552" name="Google Shape;552;p40"/>
          <p:cNvSpPr txBox="1"/>
          <p:nvPr/>
        </p:nvSpPr>
        <p:spPr>
          <a:xfrm>
            <a:off x="5765074" y="1561003"/>
            <a:ext cx="5848200" cy="757200"/>
          </a:xfrm>
          <a:prstGeom prst="rect">
            <a:avLst/>
          </a:prstGeom>
          <a:noFill/>
          <a:ln>
            <a:noFill/>
          </a:ln>
        </p:spPr>
        <p:txBody>
          <a:bodyPr anchorCtr="0" anchor="ctr" bIns="45700" lIns="91425" spcFirstLastPara="1" rIns="91425" wrap="square" tIns="45700">
            <a:spAutoFit/>
          </a:bodyPr>
          <a:lstStyle/>
          <a:p>
            <a:pPr indent="0" lvl="0" marL="0" marR="0" rtl="0" algn="r">
              <a:lnSpc>
                <a:spcPct val="80000"/>
              </a:lnSpc>
              <a:spcBef>
                <a:spcPts val="0"/>
              </a:spcBef>
              <a:spcAft>
                <a:spcPts val="0"/>
              </a:spcAft>
              <a:buClr>
                <a:srgbClr val="000000"/>
              </a:buClr>
              <a:buSzPts val="5400"/>
              <a:buFont typeface="Arial"/>
              <a:buNone/>
            </a:pPr>
            <a:r>
              <a:rPr b="1" i="0" lang="en-US" sz="5400" u="none" cap="none" strike="noStrike">
                <a:solidFill>
                  <a:schemeClr val="lt1"/>
                </a:solidFill>
                <a:latin typeface="Raleway"/>
                <a:ea typeface="Raleway"/>
                <a:cs typeface="Raleway"/>
                <a:sym typeface="Raleway"/>
              </a:rPr>
              <a:t>Sleep history </a:t>
            </a:r>
            <a:endParaRPr b="1" i="0" sz="5400" u="none" cap="none" strike="noStrike">
              <a:solidFill>
                <a:schemeClr val="lt1"/>
              </a:solidFill>
              <a:latin typeface="Raleway"/>
              <a:ea typeface="Raleway"/>
              <a:cs typeface="Raleway"/>
              <a:sym typeface="Raleway"/>
            </a:endParaRPr>
          </a:p>
        </p:txBody>
      </p:sp>
      <p:sp>
        <p:nvSpPr>
          <p:cNvPr id="553" name="Google Shape;553;p40"/>
          <p:cNvSpPr txBox="1"/>
          <p:nvPr/>
        </p:nvSpPr>
        <p:spPr>
          <a:xfrm>
            <a:off x="5765073" y="3741705"/>
            <a:ext cx="5848200" cy="1816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Raleway"/>
                <a:ea typeface="Raleway"/>
                <a:cs typeface="Raleway"/>
                <a:sym typeface="Raleway"/>
              </a:rPr>
              <a:t>Review sleep patterns</a:t>
            </a:r>
            <a:endParaRPr b="0" i="0" sz="2800" u="none" cap="none" strike="noStrike">
              <a:solidFill>
                <a:schemeClr val="lt1"/>
              </a:solidFill>
              <a:latin typeface="Raleway"/>
              <a:ea typeface="Raleway"/>
              <a:cs typeface="Raleway"/>
              <a:sym typeface="Raleway"/>
            </a:endParaRPr>
          </a:p>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Raleway"/>
                <a:ea typeface="Raleway"/>
                <a:cs typeface="Raleway"/>
                <a:sym typeface="Raleway"/>
              </a:rPr>
              <a:t>Poor sleep is associated with increased appetite and reduced energy expenditure </a:t>
            </a:r>
            <a:endParaRPr b="0" i="0" sz="2800" u="none" cap="none" strike="noStrike">
              <a:solidFill>
                <a:schemeClr val="lt1"/>
              </a:solidFill>
              <a:latin typeface="Raleway"/>
              <a:ea typeface="Raleway"/>
              <a:cs typeface="Raleway"/>
              <a:sym typeface="Raleway"/>
            </a:endParaRPr>
          </a:p>
        </p:txBody>
      </p:sp>
      <p:sp>
        <p:nvSpPr>
          <p:cNvPr id="554" name="Google Shape;554;p40"/>
          <p:cNvSpPr/>
          <p:nvPr/>
        </p:nvSpPr>
        <p:spPr>
          <a:xfrm>
            <a:off x="-14515" y="5646057"/>
            <a:ext cx="1212000" cy="1212000"/>
          </a:xfrm>
          <a:prstGeom prst="rtTriangle">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555" name="Google Shape;555;p40"/>
          <p:cNvGrpSpPr/>
          <p:nvPr/>
        </p:nvGrpSpPr>
        <p:grpSpPr>
          <a:xfrm flipH="1">
            <a:off x="10401275" y="488563"/>
            <a:ext cx="1790726" cy="1273509"/>
            <a:chOff x="0" y="-32726"/>
            <a:chExt cx="1790726" cy="1273509"/>
          </a:xfrm>
        </p:grpSpPr>
        <p:sp>
          <p:nvSpPr>
            <p:cNvPr id="556" name="Google Shape;556;p40"/>
            <p:cNvSpPr/>
            <p:nvPr/>
          </p:nvSpPr>
          <p:spPr>
            <a:xfrm>
              <a:off x="486926" y="-32726"/>
              <a:ext cx="1303800" cy="876300"/>
            </a:xfrm>
            <a:prstGeom prst="parallelogram">
              <a:avLst>
                <a:gd fmla="val 99112" name="adj"/>
              </a:avLst>
            </a:prstGeom>
            <a:solidFill>
              <a:srgbClr val="C4DEDE">
                <a:alpha val="262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57" name="Google Shape;557;p40"/>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558" name="Google Shape;558;p40"/>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59" name="Google Shape;559;p40"/>
          <p:cNvSpPr txBox="1"/>
          <p:nvPr/>
        </p:nvSpPr>
        <p:spPr>
          <a:xfrm>
            <a:off x="10549484" y="294614"/>
            <a:ext cx="1130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5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750"/>
                                        <p:tgtEl>
                                          <p:spTgt spid="55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1"/>
          <p:cNvSpPr txBox="1"/>
          <p:nvPr/>
        </p:nvSpPr>
        <p:spPr>
          <a:xfrm>
            <a:off x="453146" y="1096433"/>
            <a:ext cx="510710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Past medical history </a:t>
            </a:r>
            <a:endParaRPr b="0" i="0" sz="1400" u="none" cap="none" strike="noStrike">
              <a:solidFill>
                <a:srgbClr val="000000"/>
              </a:solidFill>
              <a:latin typeface="Arial"/>
              <a:ea typeface="Arial"/>
              <a:cs typeface="Arial"/>
              <a:sym typeface="Arial"/>
            </a:endParaRPr>
          </a:p>
        </p:txBody>
      </p:sp>
      <p:pic>
        <p:nvPicPr>
          <p:cNvPr id="566" name="Google Shape;566;p41"/>
          <p:cNvPicPr preferRelativeResize="0"/>
          <p:nvPr>
            <p:ph idx="2" type="pic"/>
          </p:nvPr>
        </p:nvPicPr>
        <p:blipFill rotWithShape="1">
          <a:blip r:embed="rId3">
            <a:alphaModFix/>
          </a:blip>
          <a:srcRect b="0" l="20939" r="34660" t="0"/>
          <a:stretch/>
        </p:blipFill>
        <p:spPr>
          <a:xfrm>
            <a:off x="7276881" y="1123342"/>
            <a:ext cx="3639896" cy="4611316"/>
          </a:xfrm>
          <a:prstGeom prst="roundRect">
            <a:avLst>
              <a:gd fmla="val 9931" name="adj"/>
            </a:avLst>
          </a:prstGeom>
          <a:noFill/>
          <a:ln>
            <a:noFill/>
          </a:ln>
        </p:spPr>
      </p:pic>
      <p:sp>
        <p:nvSpPr>
          <p:cNvPr id="567" name="Google Shape;567;p41"/>
          <p:cNvSpPr txBox="1"/>
          <p:nvPr/>
        </p:nvSpPr>
        <p:spPr>
          <a:xfrm>
            <a:off x="988897" y="3210096"/>
            <a:ext cx="218102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Sleep apnea</a:t>
            </a:r>
            <a:endParaRPr b="0" i="0" sz="1600" u="none" cap="none" strike="noStrike">
              <a:solidFill>
                <a:schemeClr val="dk1"/>
              </a:solidFill>
              <a:latin typeface="Raleway"/>
              <a:ea typeface="Raleway"/>
              <a:cs typeface="Raleway"/>
              <a:sym typeface="Raleway"/>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NAFLD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Type 2 Diabetes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Hyperlipidemia</a:t>
            </a:r>
            <a:endParaRPr b="0" i="0" sz="1600" u="none" cap="none" strike="noStrike">
              <a:solidFill>
                <a:schemeClr val="dk1"/>
              </a:solidFill>
              <a:latin typeface="Raleway"/>
              <a:ea typeface="Raleway"/>
              <a:cs typeface="Raleway"/>
              <a:sym typeface="Raleway"/>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Hypertension</a:t>
            </a:r>
            <a:endParaRPr b="0" i="0" sz="1400" u="none" cap="none" strike="noStrike">
              <a:solidFill>
                <a:srgbClr val="000000"/>
              </a:solidFill>
              <a:latin typeface="Arial"/>
              <a:ea typeface="Arial"/>
              <a:cs typeface="Arial"/>
              <a:sym typeface="Arial"/>
            </a:endParaRPr>
          </a:p>
        </p:txBody>
      </p:sp>
      <p:sp>
        <p:nvSpPr>
          <p:cNvPr id="568" name="Google Shape;568;p41"/>
          <p:cNvSpPr txBox="1"/>
          <p:nvPr/>
        </p:nvSpPr>
        <p:spPr>
          <a:xfrm>
            <a:off x="453146" y="2147001"/>
            <a:ext cx="510710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aleway"/>
                <a:ea typeface="Raleway"/>
                <a:cs typeface="Raleway"/>
                <a:sym typeface="Raleway"/>
              </a:rPr>
              <a:t>Assess weight related comorbidities </a:t>
            </a:r>
            <a:endParaRPr b="0" i="0" sz="1400" u="none" cap="none" strike="noStrike">
              <a:solidFill>
                <a:srgbClr val="000000"/>
              </a:solidFill>
              <a:latin typeface="Arial"/>
              <a:ea typeface="Arial"/>
              <a:cs typeface="Arial"/>
              <a:sym typeface="Arial"/>
            </a:endParaRPr>
          </a:p>
        </p:txBody>
      </p:sp>
      <p:grpSp>
        <p:nvGrpSpPr>
          <p:cNvPr id="569" name="Google Shape;569;p41"/>
          <p:cNvGrpSpPr/>
          <p:nvPr/>
        </p:nvGrpSpPr>
        <p:grpSpPr>
          <a:xfrm rot="-5400000">
            <a:off x="571920" y="3239616"/>
            <a:ext cx="268601" cy="268601"/>
            <a:chOff x="5931582" y="4864782"/>
            <a:chExt cx="328836" cy="328836"/>
          </a:xfrm>
        </p:grpSpPr>
        <p:sp>
          <p:nvSpPr>
            <p:cNvPr id="570" name="Google Shape;570;p4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71" name="Google Shape;571;p4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572" name="Google Shape;572;p41"/>
          <p:cNvGrpSpPr/>
          <p:nvPr/>
        </p:nvGrpSpPr>
        <p:grpSpPr>
          <a:xfrm rot="-5400000">
            <a:off x="571920" y="3785851"/>
            <a:ext cx="268601" cy="268601"/>
            <a:chOff x="5931582" y="4864782"/>
            <a:chExt cx="328836" cy="328836"/>
          </a:xfrm>
        </p:grpSpPr>
        <p:sp>
          <p:nvSpPr>
            <p:cNvPr id="573" name="Google Shape;573;p4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74" name="Google Shape;574;p4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575" name="Google Shape;575;p41"/>
          <p:cNvGrpSpPr/>
          <p:nvPr/>
        </p:nvGrpSpPr>
        <p:grpSpPr>
          <a:xfrm rot="-5400000">
            <a:off x="571920" y="4332086"/>
            <a:ext cx="268601" cy="268601"/>
            <a:chOff x="5931582" y="4864782"/>
            <a:chExt cx="328836" cy="328836"/>
          </a:xfrm>
        </p:grpSpPr>
        <p:sp>
          <p:nvSpPr>
            <p:cNvPr id="576" name="Google Shape;576;p4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77" name="Google Shape;577;p4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578" name="Google Shape;578;p41"/>
          <p:cNvGrpSpPr/>
          <p:nvPr/>
        </p:nvGrpSpPr>
        <p:grpSpPr>
          <a:xfrm rot="-5400000">
            <a:off x="571920" y="4878321"/>
            <a:ext cx="268601" cy="268601"/>
            <a:chOff x="5931582" y="4864782"/>
            <a:chExt cx="328836" cy="328836"/>
          </a:xfrm>
        </p:grpSpPr>
        <p:sp>
          <p:nvSpPr>
            <p:cNvPr id="579" name="Google Shape;579;p4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80" name="Google Shape;580;p4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581" name="Google Shape;581;p41"/>
          <p:cNvGrpSpPr/>
          <p:nvPr/>
        </p:nvGrpSpPr>
        <p:grpSpPr>
          <a:xfrm rot="-5400000">
            <a:off x="571920" y="5424557"/>
            <a:ext cx="268601" cy="268601"/>
            <a:chOff x="5931582" y="4864782"/>
            <a:chExt cx="328836" cy="328836"/>
          </a:xfrm>
        </p:grpSpPr>
        <p:sp>
          <p:nvSpPr>
            <p:cNvPr id="582" name="Google Shape;582;p4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83" name="Google Shape;583;p4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584" name="Google Shape;584;p41"/>
          <p:cNvSpPr/>
          <p:nvPr/>
        </p:nvSpPr>
        <p:spPr>
          <a:xfrm>
            <a:off x="550863" y="185512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2"/>
          <p:cNvSpPr/>
          <p:nvPr/>
        </p:nvSpPr>
        <p:spPr>
          <a:xfrm>
            <a:off x="563389" y="3422469"/>
            <a:ext cx="8363054" cy="2207622"/>
          </a:xfrm>
          <a:prstGeom prst="roundRect">
            <a:avLst>
              <a:gd fmla="val 7989"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590" name="Google Shape;590;p42"/>
          <p:cNvSpPr/>
          <p:nvPr/>
        </p:nvSpPr>
        <p:spPr>
          <a:xfrm>
            <a:off x="1183832" y="1155297"/>
            <a:ext cx="9544048" cy="4391672"/>
          </a:xfrm>
          <a:prstGeom prst="roundRect">
            <a:avLst>
              <a:gd fmla="val 7594"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35368"/>
              </a:solidFill>
              <a:latin typeface="Open Sans Light"/>
              <a:ea typeface="Open Sans Light"/>
              <a:cs typeface="Open Sans Light"/>
              <a:sym typeface="Open Sans Light"/>
            </a:endParaRPr>
          </a:p>
        </p:txBody>
      </p:sp>
      <p:pic>
        <p:nvPicPr>
          <p:cNvPr id="591" name="Google Shape;591;p42"/>
          <p:cNvPicPr preferRelativeResize="0"/>
          <p:nvPr>
            <p:ph idx="2" type="pic"/>
          </p:nvPr>
        </p:nvPicPr>
        <p:blipFill rotWithShape="1">
          <a:blip r:embed="rId3">
            <a:alphaModFix/>
          </a:blip>
          <a:srcRect b="0" l="22249" r="22249" t="0"/>
          <a:stretch/>
        </p:blipFill>
        <p:spPr>
          <a:xfrm>
            <a:off x="7139885" y="1554163"/>
            <a:ext cx="4232275" cy="4289425"/>
          </a:xfrm>
          <a:prstGeom prst="roundRect">
            <a:avLst>
              <a:gd fmla="val 5147" name="adj"/>
            </a:avLst>
          </a:prstGeom>
          <a:noFill/>
          <a:ln>
            <a:noFill/>
          </a:ln>
        </p:spPr>
      </p:pic>
      <p:sp>
        <p:nvSpPr>
          <p:cNvPr id="592" name="Google Shape;592;p42"/>
          <p:cNvSpPr txBox="1"/>
          <p:nvPr/>
        </p:nvSpPr>
        <p:spPr>
          <a:xfrm>
            <a:off x="453146" y="1553553"/>
            <a:ext cx="616536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Family history and Social history</a:t>
            </a:r>
            <a:endParaRPr b="1" i="0" sz="3600" u="none" cap="none" strike="noStrike">
              <a:solidFill>
                <a:schemeClr val="dk1"/>
              </a:solidFill>
              <a:latin typeface="Raleway"/>
              <a:ea typeface="Raleway"/>
              <a:cs typeface="Raleway"/>
              <a:sym typeface="Raleway"/>
            </a:endParaRPr>
          </a:p>
        </p:txBody>
      </p:sp>
      <p:sp>
        <p:nvSpPr>
          <p:cNvPr id="593" name="Google Shape;593;p42"/>
          <p:cNvSpPr/>
          <p:nvPr/>
        </p:nvSpPr>
        <p:spPr>
          <a:xfrm>
            <a:off x="550863" y="3049633"/>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94" name="Google Shape;594;p42"/>
          <p:cNvSpPr txBox="1"/>
          <p:nvPr/>
        </p:nvSpPr>
        <p:spPr>
          <a:xfrm>
            <a:off x="1322978" y="3898974"/>
            <a:ext cx="5434682"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aleway"/>
                <a:ea typeface="Raleway"/>
                <a:cs typeface="Raleway"/>
                <a:sym typeface="Raleway"/>
              </a:rPr>
              <a:t>Family history of overweight or obesity.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0"/>
              </a:spcBef>
              <a:spcAft>
                <a:spcPts val="0"/>
              </a:spcAft>
              <a:buClr>
                <a:srgbClr val="000000"/>
              </a:buClr>
              <a:buSzPts val="1800"/>
              <a:buFont typeface="Arial"/>
              <a:buNone/>
            </a:pPr>
            <a:r>
              <a:rPr b="0" i="0" lang="en-US" sz="1800" u="none" cap="none" strike="noStrike">
                <a:solidFill>
                  <a:schemeClr val="lt1"/>
                </a:solidFill>
                <a:latin typeface="Raleway"/>
                <a:ea typeface="Raleway"/>
                <a:cs typeface="Raleway"/>
                <a:sym typeface="Raleway"/>
              </a:rPr>
              <a:t>Assess for social risk factors including a sedentary job and lower socioeconomic status.</a:t>
            </a:r>
            <a:endParaRPr b="0" i="0" sz="1400" u="none" cap="none" strike="noStrike">
              <a:solidFill>
                <a:srgbClr val="000000"/>
              </a:solidFill>
              <a:latin typeface="Arial"/>
              <a:ea typeface="Arial"/>
              <a:cs typeface="Arial"/>
              <a:sym typeface="Arial"/>
            </a:endParaRPr>
          </a:p>
        </p:txBody>
      </p:sp>
      <p:grpSp>
        <p:nvGrpSpPr>
          <p:cNvPr id="595" name="Google Shape;595;p42"/>
          <p:cNvGrpSpPr/>
          <p:nvPr/>
        </p:nvGrpSpPr>
        <p:grpSpPr>
          <a:xfrm rot="-5400000">
            <a:off x="906001" y="3936959"/>
            <a:ext cx="268601" cy="268601"/>
            <a:chOff x="5931582" y="4864782"/>
            <a:chExt cx="328836" cy="328836"/>
          </a:xfrm>
        </p:grpSpPr>
        <p:sp>
          <p:nvSpPr>
            <p:cNvPr id="596" name="Google Shape;596;p4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597" name="Google Shape;597;p4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598" name="Google Shape;598;p42"/>
          <p:cNvGrpSpPr/>
          <p:nvPr/>
        </p:nvGrpSpPr>
        <p:grpSpPr>
          <a:xfrm rot="-5400000">
            <a:off x="906001" y="4679640"/>
            <a:ext cx="268601" cy="268601"/>
            <a:chOff x="5931582" y="4864782"/>
            <a:chExt cx="328836" cy="328836"/>
          </a:xfrm>
        </p:grpSpPr>
        <p:sp>
          <p:nvSpPr>
            <p:cNvPr id="599" name="Google Shape;599;p4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00" name="Google Shape;600;p4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3"/>
          <p:cNvSpPr/>
          <p:nvPr/>
        </p:nvSpPr>
        <p:spPr>
          <a:xfrm>
            <a:off x="1183832" y="1155297"/>
            <a:ext cx="9544048" cy="4391672"/>
          </a:xfrm>
          <a:prstGeom prst="roundRect">
            <a:avLst>
              <a:gd fmla="val 7594"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35368"/>
              </a:solidFill>
              <a:latin typeface="Open Sans Light"/>
              <a:ea typeface="Open Sans Light"/>
              <a:cs typeface="Open Sans Light"/>
              <a:sym typeface="Open Sans Light"/>
            </a:endParaRPr>
          </a:p>
        </p:txBody>
      </p:sp>
      <p:sp>
        <p:nvSpPr>
          <p:cNvPr id="606" name="Google Shape;606;p43"/>
          <p:cNvSpPr txBox="1"/>
          <p:nvPr/>
        </p:nvSpPr>
        <p:spPr>
          <a:xfrm>
            <a:off x="453146" y="982955"/>
            <a:ext cx="616536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Physical Exam</a:t>
            </a:r>
            <a:endParaRPr b="1" i="0" sz="3600" u="none" cap="none" strike="noStrike">
              <a:solidFill>
                <a:schemeClr val="accent1"/>
              </a:solidFill>
              <a:latin typeface="Raleway"/>
              <a:ea typeface="Raleway"/>
              <a:cs typeface="Raleway"/>
              <a:sym typeface="Raleway"/>
            </a:endParaRPr>
          </a:p>
        </p:txBody>
      </p:sp>
      <p:sp>
        <p:nvSpPr>
          <p:cNvPr id="607" name="Google Shape;607;p43"/>
          <p:cNvSpPr/>
          <p:nvPr/>
        </p:nvSpPr>
        <p:spPr>
          <a:xfrm>
            <a:off x="550863" y="192907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08" name="Google Shape;608;p43"/>
          <p:cNvSpPr txBox="1"/>
          <p:nvPr/>
        </p:nvSpPr>
        <p:spPr>
          <a:xfrm>
            <a:off x="988896" y="2450113"/>
            <a:ext cx="5020965" cy="34470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Height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Weight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Waist circumference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Accurate BP cuff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Specific - atrophic skin, purple striae, moon facies (suspicious for Cushing)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Acanthosis nigricans (indicating insulin resistance)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Hirsutism (suspicious for PCOS) </a:t>
            </a:r>
            <a:endParaRPr b="0" i="0" sz="1400" u="none" cap="none" strike="noStrike">
              <a:solidFill>
                <a:srgbClr val="000000"/>
              </a:solidFill>
              <a:latin typeface="Arial"/>
              <a:ea typeface="Arial"/>
              <a:cs typeface="Arial"/>
              <a:sym typeface="Arial"/>
            </a:endParaRPr>
          </a:p>
        </p:txBody>
      </p:sp>
      <p:grpSp>
        <p:nvGrpSpPr>
          <p:cNvPr id="609" name="Google Shape;609;p43"/>
          <p:cNvGrpSpPr/>
          <p:nvPr/>
        </p:nvGrpSpPr>
        <p:grpSpPr>
          <a:xfrm rot="-5400000">
            <a:off x="571920" y="2482900"/>
            <a:ext cx="268601" cy="268601"/>
            <a:chOff x="5931582" y="4864782"/>
            <a:chExt cx="328836" cy="328836"/>
          </a:xfrm>
        </p:grpSpPr>
        <p:sp>
          <p:nvSpPr>
            <p:cNvPr id="610" name="Google Shape;610;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11" name="Google Shape;611;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612" name="Google Shape;612;p43"/>
          <p:cNvGrpSpPr/>
          <p:nvPr/>
        </p:nvGrpSpPr>
        <p:grpSpPr>
          <a:xfrm rot="-5400000">
            <a:off x="571920" y="2985299"/>
            <a:ext cx="268601" cy="268601"/>
            <a:chOff x="5931582" y="4864782"/>
            <a:chExt cx="328836" cy="328836"/>
          </a:xfrm>
        </p:grpSpPr>
        <p:sp>
          <p:nvSpPr>
            <p:cNvPr id="613" name="Google Shape;613;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14" name="Google Shape;614;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615" name="Google Shape;615;p43"/>
          <p:cNvGrpSpPr/>
          <p:nvPr/>
        </p:nvGrpSpPr>
        <p:grpSpPr>
          <a:xfrm rot="-5400000">
            <a:off x="571920" y="3420461"/>
            <a:ext cx="268601" cy="268601"/>
            <a:chOff x="5931582" y="4864782"/>
            <a:chExt cx="328836" cy="328836"/>
          </a:xfrm>
        </p:grpSpPr>
        <p:sp>
          <p:nvSpPr>
            <p:cNvPr id="616" name="Google Shape;616;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17" name="Google Shape;617;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618" name="Google Shape;618;p43"/>
          <p:cNvGrpSpPr/>
          <p:nvPr/>
        </p:nvGrpSpPr>
        <p:grpSpPr>
          <a:xfrm rot="-5400000">
            <a:off x="571920" y="3901893"/>
            <a:ext cx="268601" cy="268601"/>
            <a:chOff x="5931582" y="4864782"/>
            <a:chExt cx="328836" cy="328836"/>
          </a:xfrm>
        </p:grpSpPr>
        <p:sp>
          <p:nvSpPr>
            <p:cNvPr id="619" name="Google Shape;619;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20" name="Google Shape;620;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621" name="Google Shape;621;p43"/>
          <p:cNvGrpSpPr/>
          <p:nvPr/>
        </p:nvGrpSpPr>
        <p:grpSpPr>
          <a:xfrm rot="-5400000">
            <a:off x="571920" y="4372156"/>
            <a:ext cx="268601" cy="268601"/>
            <a:chOff x="5931582" y="4864782"/>
            <a:chExt cx="328836" cy="328836"/>
          </a:xfrm>
        </p:grpSpPr>
        <p:sp>
          <p:nvSpPr>
            <p:cNvPr id="622" name="Google Shape;622;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23" name="Google Shape;623;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624" name="Google Shape;624;p43"/>
          <p:cNvGrpSpPr/>
          <p:nvPr/>
        </p:nvGrpSpPr>
        <p:grpSpPr>
          <a:xfrm rot="-5400000">
            <a:off x="571920" y="5092463"/>
            <a:ext cx="268601" cy="268601"/>
            <a:chOff x="5931582" y="4864782"/>
            <a:chExt cx="328836" cy="328836"/>
          </a:xfrm>
        </p:grpSpPr>
        <p:sp>
          <p:nvSpPr>
            <p:cNvPr id="625" name="Google Shape;625;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26" name="Google Shape;626;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627" name="Google Shape;627;p43"/>
          <p:cNvGrpSpPr/>
          <p:nvPr/>
        </p:nvGrpSpPr>
        <p:grpSpPr>
          <a:xfrm rot="-5400000">
            <a:off x="571920" y="5556100"/>
            <a:ext cx="268601" cy="268601"/>
            <a:chOff x="5931582" y="4864782"/>
            <a:chExt cx="328836" cy="328836"/>
          </a:xfrm>
        </p:grpSpPr>
        <p:sp>
          <p:nvSpPr>
            <p:cNvPr id="628" name="Google Shape;628;p4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29" name="Google Shape;629;p4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630" name="Google Shape;630;p43"/>
          <p:cNvPicPr preferRelativeResize="0"/>
          <p:nvPr/>
        </p:nvPicPr>
        <p:blipFill rotWithShape="1">
          <a:blip r:embed="rId3">
            <a:alphaModFix/>
          </a:blip>
          <a:srcRect b="0" l="21875" r="21873" t="0"/>
          <a:stretch/>
        </p:blipFill>
        <p:spPr>
          <a:xfrm>
            <a:off x="7164457" y="1815548"/>
            <a:ext cx="4092368" cy="4092368"/>
          </a:xfrm>
          <a:prstGeom prst="roundRect">
            <a:avLst>
              <a:gd fmla="val 5171"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grpSp>
        <p:nvGrpSpPr>
          <p:cNvPr id="635" name="Google Shape;635;p44"/>
          <p:cNvGrpSpPr/>
          <p:nvPr/>
        </p:nvGrpSpPr>
        <p:grpSpPr>
          <a:xfrm>
            <a:off x="3853390" y="1645615"/>
            <a:ext cx="4485219" cy="4485219"/>
            <a:chOff x="2925935" y="1446837"/>
            <a:chExt cx="3291840" cy="3291840"/>
          </a:xfrm>
        </p:grpSpPr>
        <p:sp>
          <p:nvSpPr>
            <p:cNvPr id="636" name="Google Shape;636;p44"/>
            <p:cNvSpPr/>
            <p:nvPr/>
          </p:nvSpPr>
          <p:spPr>
            <a:xfrm>
              <a:off x="4572466" y="1446838"/>
              <a:ext cx="1565514" cy="1175623"/>
            </a:xfrm>
            <a:custGeom>
              <a:rect b="b" l="l" r="r" t="t"/>
              <a:pathLst>
                <a:path extrusionOk="0" h="1175623" w="1565514">
                  <a:moveTo>
                    <a:pt x="1017" y="0"/>
                  </a:moveTo>
                  <a:cubicBezTo>
                    <a:pt x="733935" y="0"/>
                    <a:pt x="1351277" y="476647"/>
                    <a:pt x="1565514" y="1136620"/>
                  </a:cubicBezTo>
                  <a:cubicBezTo>
                    <a:pt x="1565514" y="1136620"/>
                    <a:pt x="1565514" y="1136620"/>
                    <a:pt x="1501852" y="1157355"/>
                  </a:cubicBezTo>
                  <a:lnTo>
                    <a:pt x="1445766" y="1175623"/>
                  </a:lnTo>
                  <a:lnTo>
                    <a:pt x="1405016" y="1065142"/>
                  </a:lnTo>
                  <a:cubicBezTo>
                    <a:pt x="1177005" y="514882"/>
                    <a:pt x="636563" y="128213"/>
                    <a:pt x="2363" y="128213"/>
                  </a:cubicBezTo>
                  <a:cubicBezTo>
                    <a:pt x="2119" y="270739"/>
                    <a:pt x="1898" y="399903"/>
                    <a:pt x="1697" y="516959"/>
                  </a:cubicBezTo>
                  <a:lnTo>
                    <a:pt x="1565" y="594376"/>
                  </a:lnTo>
                  <a:lnTo>
                    <a:pt x="0" y="594297"/>
                  </a:lnTo>
                  <a:lnTo>
                    <a:pt x="86" y="543676"/>
                  </a:lnTo>
                  <a:cubicBezTo>
                    <a:pt x="356" y="386042"/>
                    <a:pt x="664" y="205889"/>
                    <a:pt x="1017" y="0"/>
                  </a:cubicBezTo>
                  <a:close/>
                </a:path>
              </a:pathLst>
            </a:custGeom>
            <a:solidFill>
              <a:schemeClr val="accent2">
                <a:alpha val="60000"/>
              </a:schemeClr>
            </a:solid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Raleway"/>
                <a:ea typeface="Raleway"/>
                <a:cs typeface="Raleway"/>
                <a:sym typeface="Raleway"/>
              </a:endParaRPr>
            </a:p>
          </p:txBody>
        </p:sp>
        <p:sp>
          <p:nvSpPr>
            <p:cNvPr id="637" name="Google Shape;637;p44"/>
            <p:cNvSpPr/>
            <p:nvPr/>
          </p:nvSpPr>
          <p:spPr>
            <a:xfrm>
              <a:off x="5187252" y="2584213"/>
              <a:ext cx="1030523" cy="1843620"/>
            </a:xfrm>
            <a:custGeom>
              <a:rect b="b" l="l" r="r" t="t"/>
              <a:pathLst>
                <a:path extrusionOk="0" h="1843620" w="1030523">
                  <a:moveTo>
                    <a:pt x="951552" y="0"/>
                  </a:moveTo>
                  <a:cubicBezTo>
                    <a:pt x="1002320" y="160682"/>
                    <a:pt x="1030523" y="332641"/>
                    <a:pt x="1030523" y="510238"/>
                  </a:cubicBezTo>
                  <a:cubicBezTo>
                    <a:pt x="1030523" y="1059941"/>
                    <a:pt x="762586" y="1544807"/>
                    <a:pt x="350808" y="1843620"/>
                  </a:cubicBezTo>
                  <a:cubicBezTo>
                    <a:pt x="350808" y="1843620"/>
                    <a:pt x="350808" y="1843620"/>
                    <a:pt x="36451" y="1410336"/>
                  </a:cubicBezTo>
                  <a:lnTo>
                    <a:pt x="0" y="1360095"/>
                  </a:lnTo>
                  <a:lnTo>
                    <a:pt x="383" y="1359808"/>
                  </a:lnTo>
                  <a:lnTo>
                    <a:pt x="83500" y="1474369"/>
                  </a:lnTo>
                  <a:cubicBezTo>
                    <a:pt x="277877" y="1742284"/>
                    <a:pt x="277877" y="1742284"/>
                    <a:pt x="277877" y="1742284"/>
                  </a:cubicBezTo>
                  <a:cubicBezTo>
                    <a:pt x="657946" y="1466481"/>
                    <a:pt x="905251" y="1018952"/>
                    <a:pt x="905251" y="511578"/>
                  </a:cubicBezTo>
                  <a:cubicBezTo>
                    <a:pt x="905251" y="347657"/>
                    <a:pt x="879220" y="188939"/>
                    <a:pt x="832361" y="40630"/>
                  </a:cubicBezTo>
                  <a:cubicBezTo>
                    <a:pt x="696669" y="84781"/>
                    <a:pt x="573698" y="124794"/>
                    <a:pt x="462255" y="161055"/>
                  </a:cubicBezTo>
                  <a:lnTo>
                    <a:pt x="385406" y="186060"/>
                  </a:lnTo>
                  <a:lnTo>
                    <a:pt x="384801" y="184408"/>
                  </a:lnTo>
                  <a:lnTo>
                    <a:pt x="433944" y="168419"/>
                  </a:lnTo>
                  <a:cubicBezTo>
                    <a:pt x="584020" y="119588"/>
                    <a:pt x="755535" y="63780"/>
                    <a:pt x="951552" y="0"/>
                  </a:cubicBezTo>
                  <a:close/>
                </a:path>
              </a:pathLst>
            </a:custGeom>
            <a:solidFill>
              <a:schemeClr val="accent3">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38" name="Google Shape;638;p44"/>
            <p:cNvSpPr/>
            <p:nvPr/>
          </p:nvSpPr>
          <p:spPr>
            <a:xfrm>
              <a:off x="3603597" y="3941916"/>
              <a:ext cx="1934135" cy="796761"/>
            </a:xfrm>
            <a:custGeom>
              <a:rect b="b" l="l" r="r" t="t"/>
              <a:pathLst>
                <a:path extrusionOk="0" h="796761" w="1934135">
                  <a:moveTo>
                    <a:pt x="352529" y="0"/>
                  </a:moveTo>
                  <a:lnTo>
                    <a:pt x="354133" y="1323"/>
                  </a:lnTo>
                  <a:lnTo>
                    <a:pt x="315026" y="55284"/>
                  </a:lnTo>
                  <a:cubicBezTo>
                    <a:pt x="76031" y="385059"/>
                    <a:pt x="76031" y="385059"/>
                    <a:pt x="76031" y="385059"/>
                  </a:cubicBezTo>
                  <a:cubicBezTo>
                    <a:pt x="325855" y="567333"/>
                    <a:pt x="632930" y="671489"/>
                    <a:pt x="968631" y="671489"/>
                  </a:cubicBezTo>
                  <a:cubicBezTo>
                    <a:pt x="1262369" y="671489"/>
                    <a:pt x="1534191" y="591744"/>
                    <a:pt x="1764919" y="449699"/>
                  </a:cubicBezTo>
                  <a:lnTo>
                    <a:pt x="1860851" y="385314"/>
                  </a:lnTo>
                  <a:lnTo>
                    <a:pt x="1934135" y="486435"/>
                  </a:lnTo>
                  <a:cubicBezTo>
                    <a:pt x="1663469" y="683915"/>
                    <a:pt x="1330775" y="796761"/>
                    <a:pt x="967068" y="796761"/>
                  </a:cubicBezTo>
                  <a:cubicBezTo>
                    <a:pt x="603360" y="796761"/>
                    <a:pt x="270666" y="683915"/>
                    <a:pt x="0" y="486435"/>
                  </a:cubicBezTo>
                  <a:cubicBezTo>
                    <a:pt x="0" y="486435"/>
                    <a:pt x="0" y="486435"/>
                    <a:pt x="314250" y="52820"/>
                  </a:cubicBezTo>
                  <a:close/>
                </a:path>
              </a:pathLst>
            </a:custGeom>
            <a:solidFill>
              <a:schemeClr val="accent4">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39" name="Google Shape;639;p44"/>
            <p:cNvSpPr/>
            <p:nvPr/>
          </p:nvSpPr>
          <p:spPr>
            <a:xfrm>
              <a:off x="2925935" y="2584213"/>
              <a:ext cx="751561" cy="1843620"/>
            </a:xfrm>
            <a:custGeom>
              <a:rect b="b" l="l" r="r" t="t"/>
              <a:pathLst>
                <a:path extrusionOk="0" h="1843620" w="751561">
                  <a:moveTo>
                    <a:pt x="78992" y="0"/>
                  </a:moveTo>
                  <a:cubicBezTo>
                    <a:pt x="78992" y="0"/>
                    <a:pt x="78992" y="0"/>
                    <a:pt x="587781" y="165803"/>
                  </a:cubicBezTo>
                  <a:lnTo>
                    <a:pt x="645632" y="184655"/>
                  </a:lnTo>
                  <a:lnTo>
                    <a:pt x="645361" y="185397"/>
                  </a:lnTo>
                  <a:lnTo>
                    <a:pt x="588070" y="166727"/>
                  </a:lnTo>
                  <a:cubicBezTo>
                    <a:pt x="201123" y="40630"/>
                    <a:pt x="201123" y="40630"/>
                    <a:pt x="201123" y="40630"/>
                  </a:cubicBezTo>
                  <a:cubicBezTo>
                    <a:pt x="151649" y="188939"/>
                    <a:pt x="128214" y="347657"/>
                    <a:pt x="128214" y="511578"/>
                  </a:cubicBezTo>
                  <a:cubicBezTo>
                    <a:pt x="128214" y="955530"/>
                    <a:pt x="315614" y="1353663"/>
                    <a:pt x="617149" y="1631027"/>
                  </a:cubicBezTo>
                  <a:lnTo>
                    <a:pt x="751561" y="1740983"/>
                  </a:lnTo>
                  <a:lnTo>
                    <a:pt x="677076" y="1843620"/>
                  </a:lnTo>
                  <a:cubicBezTo>
                    <a:pt x="265189" y="1544807"/>
                    <a:pt x="0" y="1059941"/>
                    <a:pt x="0" y="510238"/>
                  </a:cubicBezTo>
                  <a:cubicBezTo>
                    <a:pt x="0" y="332641"/>
                    <a:pt x="25390" y="160682"/>
                    <a:pt x="78992" y="0"/>
                  </a:cubicBezTo>
                  <a:close/>
                </a:path>
              </a:pathLst>
            </a:custGeom>
            <a:solidFill>
              <a:schemeClr val="accent5">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40" name="Google Shape;640;p44"/>
            <p:cNvSpPr/>
            <p:nvPr/>
          </p:nvSpPr>
          <p:spPr>
            <a:xfrm>
              <a:off x="3005730" y="1446837"/>
              <a:ext cx="1564935" cy="1176532"/>
            </a:xfrm>
            <a:custGeom>
              <a:rect b="b" l="l" r="r" t="t"/>
              <a:pathLst>
                <a:path extrusionOk="0" h="1176532" w="1564935">
                  <a:moveTo>
                    <a:pt x="1564935" y="0"/>
                  </a:moveTo>
                  <a:cubicBezTo>
                    <a:pt x="1564935" y="0"/>
                    <a:pt x="1564935" y="0"/>
                    <a:pt x="1564935" y="95260"/>
                  </a:cubicBezTo>
                  <a:lnTo>
                    <a:pt x="1564935" y="128281"/>
                  </a:lnTo>
                  <a:lnTo>
                    <a:pt x="1440480" y="133732"/>
                  </a:lnTo>
                  <a:cubicBezTo>
                    <a:pt x="858980" y="182660"/>
                    <a:pt x="373872" y="551852"/>
                    <a:pt x="162995" y="1065170"/>
                  </a:cubicBezTo>
                  <a:lnTo>
                    <a:pt x="122353" y="1176532"/>
                  </a:lnTo>
                  <a:lnTo>
                    <a:pt x="0" y="1136620"/>
                  </a:lnTo>
                  <a:cubicBezTo>
                    <a:pt x="211478" y="476647"/>
                    <a:pt x="828993" y="2820"/>
                    <a:pt x="1564935" y="0"/>
                  </a:cubicBezTo>
                  <a:close/>
                </a:path>
              </a:pathLst>
            </a:custGeom>
            <a:solidFill>
              <a:schemeClr val="accent1">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grpSp>
          <p:nvGrpSpPr>
            <p:cNvPr id="641" name="Google Shape;641;p44"/>
            <p:cNvGrpSpPr/>
            <p:nvPr/>
          </p:nvGrpSpPr>
          <p:grpSpPr>
            <a:xfrm>
              <a:off x="3620879" y="2141781"/>
              <a:ext cx="1901952" cy="1901952"/>
              <a:chOff x="4919663" y="817563"/>
              <a:chExt cx="4387849" cy="4387851"/>
            </a:xfrm>
          </p:grpSpPr>
          <p:sp>
            <p:nvSpPr>
              <p:cNvPr id="642" name="Google Shape;642;p44"/>
              <p:cNvSpPr/>
              <p:nvPr/>
            </p:nvSpPr>
            <p:spPr>
              <a:xfrm>
                <a:off x="7112001" y="817563"/>
                <a:ext cx="2089150" cy="2195512"/>
              </a:xfrm>
              <a:custGeom>
                <a:rect b="b" l="l" r="r" t="t"/>
                <a:pathLst>
                  <a:path extrusionOk="0" h="584" w="556">
                    <a:moveTo>
                      <a:pt x="0" y="584"/>
                    </a:moveTo>
                    <a:cubicBezTo>
                      <a:pt x="556" y="403"/>
                      <a:pt x="556" y="403"/>
                      <a:pt x="556" y="403"/>
                    </a:cubicBezTo>
                    <a:cubicBezTo>
                      <a:pt x="480" y="169"/>
                      <a:pt x="261" y="0"/>
                      <a:pt x="1" y="0"/>
                    </a:cubicBezTo>
                    <a:cubicBezTo>
                      <a:pt x="0" y="584"/>
                      <a:pt x="0" y="584"/>
                      <a:pt x="0" y="584"/>
                    </a:cubicBezTo>
                    <a:close/>
                  </a:path>
                </a:pathLst>
              </a:custGeom>
              <a:solidFill>
                <a:schemeClr val="accent2">
                  <a:alpha val="60000"/>
                </a:schemeClr>
              </a:solid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Raleway"/>
                  <a:ea typeface="Raleway"/>
                  <a:cs typeface="Raleway"/>
                  <a:sym typeface="Raleway"/>
                </a:endParaRPr>
              </a:p>
            </p:txBody>
          </p:sp>
          <p:sp>
            <p:nvSpPr>
              <p:cNvPr id="643" name="Google Shape;643;p44"/>
              <p:cNvSpPr/>
              <p:nvPr/>
            </p:nvSpPr>
            <p:spPr>
              <a:xfrm>
                <a:off x="7112001" y="2333625"/>
                <a:ext cx="2195511" cy="2457450"/>
              </a:xfrm>
              <a:custGeom>
                <a:rect b="b" l="l" r="r" t="t"/>
                <a:pathLst>
                  <a:path extrusionOk="0" h="654" w="584">
                    <a:moveTo>
                      <a:pt x="0" y="181"/>
                    </a:moveTo>
                    <a:cubicBezTo>
                      <a:pt x="343" y="654"/>
                      <a:pt x="343" y="654"/>
                      <a:pt x="343" y="654"/>
                    </a:cubicBezTo>
                    <a:cubicBezTo>
                      <a:pt x="489" y="548"/>
                      <a:pt x="584" y="376"/>
                      <a:pt x="584" y="181"/>
                    </a:cubicBezTo>
                    <a:cubicBezTo>
                      <a:pt x="584" y="118"/>
                      <a:pt x="574" y="57"/>
                      <a:pt x="556" y="0"/>
                    </a:cubicBezTo>
                    <a:cubicBezTo>
                      <a:pt x="0" y="181"/>
                      <a:pt x="0" y="181"/>
                      <a:pt x="0" y="181"/>
                    </a:cubicBezTo>
                    <a:close/>
                  </a:path>
                </a:pathLst>
              </a:custGeom>
              <a:solidFill>
                <a:schemeClr val="accent3">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44" name="Google Shape;644;p44"/>
              <p:cNvSpPr/>
              <p:nvPr/>
            </p:nvSpPr>
            <p:spPr>
              <a:xfrm>
                <a:off x="5822951" y="3013075"/>
                <a:ext cx="2578101" cy="2192339"/>
              </a:xfrm>
              <a:custGeom>
                <a:rect b="b" l="l" r="r" t="t"/>
                <a:pathLst>
                  <a:path extrusionOk="0" h="583" w="686">
                    <a:moveTo>
                      <a:pt x="343" y="0"/>
                    </a:moveTo>
                    <a:cubicBezTo>
                      <a:pt x="0" y="473"/>
                      <a:pt x="0" y="473"/>
                      <a:pt x="0" y="473"/>
                    </a:cubicBezTo>
                    <a:cubicBezTo>
                      <a:pt x="96" y="543"/>
                      <a:pt x="214" y="583"/>
                      <a:pt x="343" y="583"/>
                    </a:cubicBezTo>
                    <a:cubicBezTo>
                      <a:pt x="472" y="583"/>
                      <a:pt x="590" y="543"/>
                      <a:pt x="686" y="473"/>
                    </a:cubicBezTo>
                    <a:cubicBezTo>
                      <a:pt x="343" y="0"/>
                      <a:pt x="343" y="0"/>
                      <a:pt x="343" y="0"/>
                    </a:cubicBezTo>
                    <a:close/>
                  </a:path>
                </a:pathLst>
              </a:custGeom>
              <a:solidFill>
                <a:schemeClr val="accent4">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45" name="Google Shape;645;p44"/>
              <p:cNvSpPr/>
              <p:nvPr/>
            </p:nvSpPr>
            <p:spPr>
              <a:xfrm>
                <a:off x="4919663" y="2333625"/>
                <a:ext cx="2192338" cy="2457450"/>
              </a:xfrm>
              <a:custGeom>
                <a:rect b="b" l="l" r="r" t="t"/>
                <a:pathLst>
                  <a:path extrusionOk="0" h="654" w="583">
                    <a:moveTo>
                      <a:pt x="583" y="181"/>
                    </a:moveTo>
                    <a:cubicBezTo>
                      <a:pt x="28" y="0"/>
                      <a:pt x="28" y="0"/>
                      <a:pt x="28" y="0"/>
                    </a:cubicBezTo>
                    <a:cubicBezTo>
                      <a:pt x="9" y="57"/>
                      <a:pt x="0" y="118"/>
                      <a:pt x="0" y="181"/>
                    </a:cubicBezTo>
                    <a:cubicBezTo>
                      <a:pt x="0" y="376"/>
                      <a:pt x="94" y="548"/>
                      <a:pt x="240" y="654"/>
                    </a:cubicBezTo>
                    <a:cubicBezTo>
                      <a:pt x="583" y="181"/>
                      <a:pt x="583" y="181"/>
                      <a:pt x="583" y="181"/>
                    </a:cubicBezTo>
                    <a:close/>
                  </a:path>
                </a:pathLst>
              </a:custGeom>
              <a:solidFill>
                <a:schemeClr val="accent5">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46" name="Google Shape;646;p44"/>
              <p:cNvSpPr/>
              <p:nvPr/>
            </p:nvSpPr>
            <p:spPr>
              <a:xfrm>
                <a:off x="5026024" y="817563"/>
                <a:ext cx="2085974" cy="2195512"/>
              </a:xfrm>
              <a:custGeom>
                <a:rect b="b" l="l" r="r" t="t"/>
                <a:pathLst>
                  <a:path extrusionOk="0" h="584" w="555">
                    <a:moveTo>
                      <a:pt x="555" y="584"/>
                    </a:moveTo>
                    <a:cubicBezTo>
                      <a:pt x="555" y="0"/>
                      <a:pt x="555" y="0"/>
                      <a:pt x="555" y="0"/>
                    </a:cubicBezTo>
                    <a:cubicBezTo>
                      <a:pt x="294" y="1"/>
                      <a:pt x="75" y="169"/>
                      <a:pt x="0" y="403"/>
                    </a:cubicBezTo>
                    <a:cubicBezTo>
                      <a:pt x="555" y="584"/>
                      <a:pt x="555" y="584"/>
                      <a:pt x="555" y="584"/>
                    </a:cubicBezTo>
                    <a:close/>
                  </a:path>
                </a:pathLst>
              </a:custGeom>
              <a:solidFill>
                <a:schemeClr val="accent1">
                  <a:alpha val="60000"/>
                </a:schemeClr>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grpSp>
        <p:sp>
          <p:nvSpPr>
            <p:cNvPr id="647" name="Google Shape;647;p44"/>
            <p:cNvSpPr/>
            <p:nvPr/>
          </p:nvSpPr>
          <p:spPr>
            <a:xfrm>
              <a:off x="3127799" y="1575050"/>
              <a:ext cx="1444428" cy="1219543"/>
            </a:xfrm>
            <a:custGeom>
              <a:rect b="b" l="l" r="r" t="t"/>
              <a:pathLst>
                <a:path extrusionOk="0" h="1321172" w="1564797">
                  <a:moveTo>
                    <a:pt x="1564797" y="0"/>
                  </a:moveTo>
                  <a:cubicBezTo>
                    <a:pt x="1564797" y="0"/>
                    <a:pt x="1564797" y="0"/>
                    <a:pt x="1564797" y="535184"/>
                  </a:cubicBezTo>
                  <a:lnTo>
                    <a:pt x="1564797" y="594274"/>
                  </a:lnTo>
                  <a:lnTo>
                    <a:pt x="1458471" y="599643"/>
                  </a:lnTo>
                  <a:cubicBezTo>
                    <a:pt x="1069617" y="639133"/>
                    <a:pt x="743396" y="890490"/>
                    <a:pt x="597064" y="1236459"/>
                  </a:cubicBezTo>
                  <a:lnTo>
                    <a:pt x="566059" y="1321172"/>
                  </a:lnTo>
                  <a:lnTo>
                    <a:pt x="516505" y="1305007"/>
                  </a:lnTo>
                  <a:cubicBezTo>
                    <a:pt x="366749" y="1256156"/>
                    <a:pt x="195600" y="1200325"/>
                    <a:pt x="0" y="1136520"/>
                  </a:cubicBezTo>
                  <a:cubicBezTo>
                    <a:pt x="211459" y="476605"/>
                    <a:pt x="828920" y="2820"/>
                    <a:pt x="1564797" y="0"/>
                  </a:cubicBez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48" name="Google Shape;648;p44"/>
            <p:cNvSpPr/>
            <p:nvPr/>
          </p:nvSpPr>
          <p:spPr>
            <a:xfrm>
              <a:off x="4573890" y="1575051"/>
              <a:ext cx="1444963" cy="1219312"/>
            </a:xfrm>
            <a:custGeom>
              <a:rect b="b" l="l" r="r" t="t"/>
              <a:pathLst>
                <a:path extrusionOk="0" h="1320921" w="1565376">
                  <a:moveTo>
                    <a:pt x="1017" y="0"/>
                  </a:moveTo>
                  <a:cubicBezTo>
                    <a:pt x="733870" y="0"/>
                    <a:pt x="1351158" y="476605"/>
                    <a:pt x="1565376" y="1136520"/>
                  </a:cubicBezTo>
                  <a:cubicBezTo>
                    <a:pt x="1565376" y="1136520"/>
                    <a:pt x="1565376" y="1136520"/>
                    <a:pt x="1056120" y="1302390"/>
                  </a:cubicBezTo>
                  <a:lnTo>
                    <a:pt x="999226" y="1320921"/>
                  </a:lnTo>
                  <a:lnTo>
                    <a:pt x="968313" y="1236459"/>
                  </a:lnTo>
                  <a:cubicBezTo>
                    <a:pt x="821980" y="890490"/>
                    <a:pt x="495760" y="639133"/>
                    <a:pt x="106905" y="599643"/>
                  </a:cubicBezTo>
                  <a:lnTo>
                    <a:pt x="0" y="594245"/>
                  </a:lnTo>
                  <a:lnTo>
                    <a:pt x="86" y="543628"/>
                  </a:lnTo>
                  <a:cubicBezTo>
                    <a:pt x="356" y="386008"/>
                    <a:pt x="664" y="205871"/>
                    <a:pt x="1017" y="0"/>
                  </a:cubicBezTo>
                  <a:close/>
                </a:path>
              </a:pathLst>
            </a:custGeom>
            <a:solidFill>
              <a:schemeClr val="accent2"/>
            </a:solid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Raleway"/>
                <a:ea typeface="Raleway"/>
                <a:cs typeface="Raleway"/>
                <a:sym typeface="Raleway"/>
              </a:endParaRPr>
            </a:p>
          </p:txBody>
        </p:sp>
        <p:sp>
          <p:nvSpPr>
            <p:cNvPr id="649" name="Google Shape;649;p44"/>
            <p:cNvSpPr/>
            <p:nvPr/>
          </p:nvSpPr>
          <p:spPr>
            <a:xfrm>
              <a:off x="5141335" y="2624843"/>
              <a:ext cx="951168" cy="1701654"/>
            </a:xfrm>
            <a:custGeom>
              <a:rect b="b" l="l" r="r" t="t"/>
              <a:pathLst>
                <a:path extrusionOk="0" h="1843458" w="1030432">
                  <a:moveTo>
                    <a:pt x="951468" y="0"/>
                  </a:moveTo>
                  <a:cubicBezTo>
                    <a:pt x="1002231" y="160668"/>
                    <a:pt x="1030432" y="332612"/>
                    <a:pt x="1030432" y="510193"/>
                  </a:cubicBezTo>
                  <a:cubicBezTo>
                    <a:pt x="1030432" y="1059848"/>
                    <a:pt x="762518" y="1544671"/>
                    <a:pt x="350777" y="1843458"/>
                  </a:cubicBezTo>
                  <a:cubicBezTo>
                    <a:pt x="350777" y="1843458"/>
                    <a:pt x="350777" y="1843458"/>
                    <a:pt x="36448" y="1410212"/>
                  </a:cubicBezTo>
                  <a:lnTo>
                    <a:pt x="0" y="1359975"/>
                  </a:lnTo>
                  <a:lnTo>
                    <a:pt x="53547" y="1319933"/>
                  </a:lnTo>
                  <a:cubicBezTo>
                    <a:pt x="287254" y="1127062"/>
                    <a:pt x="436217" y="835176"/>
                    <a:pt x="436217" y="508498"/>
                  </a:cubicBezTo>
                  <a:cubicBezTo>
                    <a:pt x="436217" y="399605"/>
                    <a:pt x="419666" y="294579"/>
                    <a:pt x="388941" y="195796"/>
                  </a:cubicBezTo>
                  <a:lnTo>
                    <a:pt x="384767" y="184392"/>
                  </a:lnTo>
                  <a:lnTo>
                    <a:pt x="433905" y="168404"/>
                  </a:lnTo>
                  <a:cubicBezTo>
                    <a:pt x="583968" y="119577"/>
                    <a:pt x="755468" y="63774"/>
                    <a:pt x="951468" y="0"/>
                  </a:cubicBez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50" name="Google Shape;650;p44"/>
            <p:cNvSpPr/>
            <p:nvPr/>
          </p:nvSpPr>
          <p:spPr>
            <a:xfrm>
              <a:off x="3679628" y="3877998"/>
              <a:ext cx="1785199" cy="735407"/>
            </a:xfrm>
            <a:custGeom>
              <a:rect b="b" l="l" r="r" t="t"/>
              <a:pathLst>
                <a:path extrusionOk="0" h="796691" w="1933965">
                  <a:moveTo>
                    <a:pt x="352498" y="0"/>
                  </a:moveTo>
                  <a:lnTo>
                    <a:pt x="380236" y="22885"/>
                  </a:lnTo>
                  <a:cubicBezTo>
                    <a:pt x="548066" y="136269"/>
                    <a:pt x="750388" y="202475"/>
                    <a:pt x="968173" y="202475"/>
                  </a:cubicBezTo>
                  <a:cubicBezTo>
                    <a:pt x="1185959" y="202475"/>
                    <a:pt x="1388281" y="136269"/>
                    <a:pt x="1556111" y="22885"/>
                  </a:cubicBezTo>
                  <a:lnTo>
                    <a:pt x="1582358" y="1229"/>
                  </a:lnTo>
                  <a:lnTo>
                    <a:pt x="1614785" y="45974"/>
                  </a:lnTo>
                  <a:cubicBezTo>
                    <a:pt x="1707329" y="173669"/>
                    <a:pt x="1813092" y="319607"/>
                    <a:pt x="1933965" y="486392"/>
                  </a:cubicBezTo>
                  <a:cubicBezTo>
                    <a:pt x="1663323" y="683855"/>
                    <a:pt x="1330658" y="796691"/>
                    <a:pt x="966983" y="796691"/>
                  </a:cubicBezTo>
                  <a:cubicBezTo>
                    <a:pt x="603307" y="796691"/>
                    <a:pt x="270642" y="683855"/>
                    <a:pt x="0" y="486392"/>
                  </a:cubicBezTo>
                  <a:cubicBezTo>
                    <a:pt x="0" y="486392"/>
                    <a:pt x="0" y="486392"/>
                    <a:pt x="314222" y="52815"/>
                  </a:cubicBez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sp>
          <p:nvSpPr>
            <p:cNvPr id="651" name="Google Shape;651;p44"/>
            <p:cNvSpPr/>
            <p:nvPr/>
          </p:nvSpPr>
          <p:spPr>
            <a:xfrm>
              <a:off x="3054149" y="2624843"/>
              <a:ext cx="949645" cy="1701654"/>
            </a:xfrm>
            <a:custGeom>
              <a:rect b="b" l="l" r="r" t="t"/>
              <a:pathLst>
                <a:path extrusionOk="0" h="1843458" w="1028782">
                  <a:moveTo>
                    <a:pt x="78985" y="0"/>
                  </a:moveTo>
                  <a:cubicBezTo>
                    <a:pt x="78985" y="0"/>
                    <a:pt x="78985" y="0"/>
                    <a:pt x="587729" y="165788"/>
                  </a:cubicBezTo>
                  <a:lnTo>
                    <a:pt x="645575" y="184639"/>
                  </a:lnTo>
                  <a:lnTo>
                    <a:pt x="641491" y="195796"/>
                  </a:lnTo>
                  <a:cubicBezTo>
                    <a:pt x="610767" y="294579"/>
                    <a:pt x="594215" y="399605"/>
                    <a:pt x="594215" y="508498"/>
                  </a:cubicBezTo>
                  <a:cubicBezTo>
                    <a:pt x="594215" y="835176"/>
                    <a:pt x="743179" y="1127062"/>
                    <a:pt x="976885" y="1319933"/>
                  </a:cubicBezTo>
                  <a:lnTo>
                    <a:pt x="1028782" y="1358741"/>
                  </a:lnTo>
                  <a:lnTo>
                    <a:pt x="996389" y="1403376"/>
                  </a:lnTo>
                  <a:cubicBezTo>
                    <a:pt x="903790" y="1530974"/>
                    <a:pt x="797962" y="1676800"/>
                    <a:pt x="677016" y="1843458"/>
                  </a:cubicBezTo>
                  <a:cubicBezTo>
                    <a:pt x="265165" y="1544671"/>
                    <a:pt x="0" y="1059848"/>
                    <a:pt x="0" y="510193"/>
                  </a:cubicBezTo>
                  <a:cubicBezTo>
                    <a:pt x="0" y="332612"/>
                    <a:pt x="25388" y="160668"/>
                    <a:pt x="78985" y="0"/>
                  </a:cubicBezTo>
                  <a:close/>
                </a:path>
              </a:pathLst>
            </a:custGeom>
            <a:solidFill>
              <a:schemeClr val="accent5"/>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Raleway"/>
                <a:ea typeface="Raleway"/>
                <a:cs typeface="Raleway"/>
                <a:sym typeface="Raleway"/>
              </a:endParaRPr>
            </a:p>
          </p:txBody>
        </p:sp>
      </p:grpSp>
      <p:sp>
        <p:nvSpPr>
          <p:cNvPr id="652" name="Google Shape;652;p44"/>
          <p:cNvSpPr/>
          <p:nvPr/>
        </p:nvSpPr>
        <p:spPr>
          <a:xfrm>
            <a:off x="4764871" y="2557097"/>
            <a:ext cx="2662258" cy="2662258"/>
          </a:xfrm>
          <a:prstGeom prst="donut">
            <a:avLst>
              <a:gd fmla="val 168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grpSp>
        <p:nvGrpSpPr>
          <p:cNvPr id="653" name="Google Shape;653;p44"/>
          <p:cNvGrpSpPr/>
          <p:nvPr/>
        </p:nvGrpSpPr>
        <p:grpSpPr>
          <a:xfrm>
            <a:off x="5215035" y="3007332"/>
            <a:ext cx="1761929" cy="1761787"/>
            <a:chOff x="6345238" y="4948238"/>
            <a:chExt cx="1027113" cy="1058090"/>
          </a:xfrm>
        </p:grpSpPr>
        <p:sp>
          <p:nvSpPr>
            <p:cNvPr id="654" name="Google Shape;654;p44"/>
            <p:cNvSpPr/>
            <p:nvPr/>
          </p:nvSpPr>
          <p:spPr>
            <a:xfrm>
              <a:off x="6345238" y="4948238"/>
              <a:ext cx="1027113" cy="105809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655" name="Google Shape;655;p44"/>
            <p:cNvSpPr/>
            <p:nvPr/>
          </p:nvSpPr>
          <p:spPr>
            <a:xfrm>
              <a:off x="6373095" y="4977238"/>
              <a:ext cx="971400" cy="1000090"/>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3F3F3F"/>
                </a:solidFill>
                <a:latin typeface="Raleway"/>
                <a:ea typeface="Raleway"/>
                <a:cs typeface="Raleway"/>
                <a:sym typeface="Raleway"/>
              </a:endParaRPr>
            </a:p>
          </p:txBody>
        </p:sp>
      </p:grpSp>
      <p:sp>
        <p:nvSpPr>
          <p:cNvPr id="656" name="Google Shape;656;p44"/>
          <p:cNvSpPr/>
          <p:nvPr/>
        </p:nvSpPr>
        <p:spPr>
          <a:xfrm flipH="1">
            <a:off x="4780409" y="2310970"/>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1</a:t>
            </a:r>
            <a:endParaRPr b="0" i="0" sz="1400" u="none" cap="none" strike="noStrike">
              <a:solidFill>
                <a:srgbClr val="000000"/>
              </a:solidFill>
              <a:latin typeface="Arial"/>
              <a:ea typeface="Arial"/>
              <a:cs typeface="Arial"/>
              <a:sym typeface="Arial"/>
            </a:endParaRPr>
          </a:p>
        </p:txBody>
      </p:sp>
      <p:sp>
        <p:nvSpPr>
          <p:cNvPr id="657" name="Google Shape;657;p44"/>
          <p:cNvSpPr/>
          <p:nvPr/>
        </p:nvSpPr>
        <p:spPr>
          <a:xfrm flipH="1">
            <a:off x="6843554" y="2310970"/>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2</a:t>
            </a:r>
            <a:endParaRPr b="0" i="0" sz="1400" u="none" cap="none" strike="noStrike">
              <a:solidFill>
                <a:srgbClr val="000000"/>
              </a:solidFill>
              <a:latin typeface="Arial"/>
              <a:ea typeface="Arial"/>
              <a:cs typeface="Arial"/>
              <a:sym typeface="Arial"/>
            </a:endParaRPr>
          </a:p>
        </p:txBody>
      </p:sp>
      <p:sp>
        <p:nvSpPr>
          <p:cNvPr id="658" name="Google Shape;658;p44"/>
          <p:cNvSpPr/>
          <p:nvPr/>
        </p:nvSpPr>
        <p:spPr>
          <a:xfrm flipH="1">
            <a:off x="7418058" y="4006469"/>
            <a:ext cx="586097"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3</a:t>
            </a:r>
            <a:endParaRPr b="0" i="0" sz="1400" u="none" cap="none" strike="noStrike">
              <a:solidFill>
                <a:srgbClr val="000000"/>
              </a:solidFill>
              <a:latin typeface="Arial"/>
              <a:ea typeface="Arial"/>
              <a:cs typeface="Arial"/>
              <a:sym typeface="Arial"/>
            </a:endParaRPr>
          </a:p>
        </p:txBody>
      </p:sp>
      <p:sp>
        <p:nvSpPr>
          <p:cNvPr id="659" name="Google Shape;659;p44"/>
          <p:cNvSpPr/>
          <p:nvPr/>
        </p:nvSpPr>
        <p:spPr>
          <a:xfrm flipH="1">
            <a:off x="4160141" y="4001276"/>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5</a:t>
            </a:r>
            <a:endParaRPr b="0" i="0" sz="1400" u="none" cap="none" strike="noStrike">
              <a:solidFill>
                <a:srgbClr val="000000"/>
              </a:solidFill>
              <a:latin typeface="Arial"/>
              <a:ea typeface="Arial"/>
              <a:cs typeface="Arial"/>
              <a:sym typeface="Arial"/>
            </a:endParaRPr>
          </a:p>
        </p:txBody>
      </p:sp>
      <p:sp>
        <p:nvSpPr>
          <p:cNvPr id="660" name="Google Shape;660;p44"/>
          <p:cNvSpPr/>
          <p:nvPr/>
        </p:nvSpPr>
        <p:spPr>
          <a:xfrm flipH="1">
            <a:off x="5802951" y="5393160"/>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4</a:t>
            </a:r>
            <a:endParaRPr b="0" i="0" sz="1400" u="none" cap="none" strike="noStrike">
              <a:solidFill>
                <a:srgbClr val="000000"/>
              </a:solidFill>
              <a:latin typeface="Arial"/>
              <a:ea typeface="Arial"/>
              <a:cs typeface="Arial"/>
              <a:sym typeface="Arial"/>
            </a:endParaRPr>
          </a:p>
        </p:txBody>
      </p:sp>
      <p:sp>
        <p:nvSpPr>
          <p:cNvPr id="661" name="Google Shape;661;p44"/>
          <p:cNvSpPr txBox="1"/>
          <p:nvPr/>
        </p:nvSpPr>
        <p:spPr>
          <a:xfrm>
            <a:off x="550862" y="501453"/>
            <a:ext cx="1109027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Laboratory evaluation </a:t>
            </a:r>
            <a:endParaRPr b="0" i="0" sz="1400" u="none" cap="none" strike="noStrike">
              <a:solidFill>
                <a:srgbClr val="000000"/>
              </a:solidFill>
              <a:latin typeface="Arial"/>
              <a:ea typeface="Arial"/>
              <a:cs typeface="Arial"/>
              <a:sym typeface="Arial"/>
            </a:endParaRPr>
          </a:p>
        </p:txBody>
      </p:sp>
      <p:sp>
        <p:nvSpPr>
          <p:cNvPr id="662" name="Google Shape;662;p44"/>
          <p:cNvSpPr/>
          <p:nvPr/>
        </p:nvSpPr>
        <p:spPr>
          <a:xfrm>
            <a:off x="5838825" y="1290240"/>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63" name="Google Shape;663;p44"/>
          <p:cNvSpPr txBox="1"/>
          <p:nvPr/>
        </p:nvSpPr>
        <p:spPr>
          <a:xfrm>
            <a:off x="550862" y="1946165"/>
            <a:ext cx="3001283" cy="6463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Fasting plasma glucose, Hemoglobin A1c </a:t>
            </a:r>
            <a:endParaRPr b="0" i="0" sz="1400" u="none" cap="none" strike="noStrike">
              <a:solidFill>
                <a:srgbClr val="000000"/>
              </a:solidFill>
              <a:latin typeface="Arial"/>
              <a:ea typeface="Arial"/>
              <a:cs typeface="Arial"/>
              <a:sym typeface="Arial"/>
            </a:endParaRPr>
          </a:p>
        </p:txBody>
      </p:sp>
      <p:sp>
        <p:nvSpPr>
          <p:cNvPr id="664" name="Google Shape;664;p44"/>
          <p:cNvSpPr txBox="1"/>
          <p:nvPr/>
        </p:nvSpPr>
        <p:spPr>
          <a:xfrm>
            <a:off x="550862" y="4055891"/>
            <a:ext cx="300128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CBC </a:t>
            </a:r>
            <a:endParaRPr b="0" i="0" sz="1400" u="none" cap="none" strike="noStrike">
              <a:solidFill>
                <a:srgbClr val="000000"/>
              </a:solidFill>
              <a:latin typeface="Arial"/>
              <a:ea typeface="Arial"/>
              <a:cs typeface="Arial"/>
              <a:sym typeface="Arial"/>
            </a:endParaRPr>
          </a:p>
        </p:txBody>
      </p:sp>
      <p:sp>
        <p:nvSpPr>
          <p:cNvPr id="665" name="Google Shape;665;p44"/>
          <p:cNvSpPr txBox="1"/>
          <p:nvPr/>
        </p:nvSpPr>
        <p:spPr>
          <a:xfrm>
            <a:off x="8639855" y="2084664"/>
            <a:ext cx="30012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Fasting lipid panel </a:t>
            </a:r>
            <a:endParaRPr b="0" i="0" sz="1400" u="none" cap="none" strike="noStrike">
              <a:solidFill>
                <a:srgbClr val="000000"/>
              </a:solidFill>
              <a:latin typeface="Arial"/>
              <a:ea typeface="Arial"/>
              <a:cs typeface="Arial"/>
              <a:sym typeface="Arial"/>
            </a:endParaRPr>
          </a:p>
        </p:txBody>
      </p:sp>
      <p:sp>
        <p:nvSpPr>
          <p:cNvPr id="666" name="Google Shape;666;p44"/>
          <p:cNvSpPr txBox="1"/>
          <p:nvPr/>
        </p:nvSpPr>
        <p:spPr>
          <a:xfrm>
            <a:off x="8639855" y="4213564"/>
            <a:ext cx="30012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TSH and free thyroxine</a:t>
            </a:r>
            <a:endParaRPr b="0" i="0" sz="1400" u="none" cap="none" strike="noStrike">
              <a:solidFill>
                <a:srgbClr val="000000"/>
              </a:solidFill>
              <a:latin typeface="Arial"/>
              <a:ea typeface="Arial"/>
              <a:cs typeface="Arial"/>
              <a:sym typeface="Arial"/>
            </a:endParaRPr>
          </a:p>
        </p:txBody>
      </p:sp>
      <p:sp>
        <p:nvSpPr>
          <p:cNvPr id="667" name="Google Shape;667;p44"/>
          <p:cNvSpPr txBox="1"/>
          <p:nvPr/>
        </p:nvSpPr>
        <p:spPr>
          <a:xfrm>
            <a:off x="8639855" y="5783372"/>
            <a:ext cx="30012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CMP </a:t>
            </a:r>
            <a:endParaRPr b="0" i="0" sz="1400" u="none" cap="none" strike="noStrike">
              <a:solidFill>
                <a:srgbClr val="000000"/>
              </a:solidFill>
              <a:latin typeface="Arial"/>
              <a:ea typeface="Arial"/>
              <a:cs typeface="Arial"/>
              <a:sym typeface="Arial"/>
            </a:endParaRPr>
          </a:p>
        </p:txBody>
      </p:sp>
      <p:pic>
        <p:nvPicPr>
          <p:cNvPr id="668" name="Google Shape;668;p44"/>
          <p:cNvPicPr preferRelativeResize="0"/>
          <p:nvPr>
            <p:ph idx="2" type="pic"/>
          </p:nvPr>
        </p:nvPicPr>
        <p:blipFill rotWithShape="1">
          <a:blip r:embed="rId3">
            <a:alphaModFix/>
          </a:blip>
          <a:srcRect b="0" l="21875" r="21873" t="0"/>
          <a:stretch/>
        </p:blipFill>
        <p:spPr>
          <a:xfrm>
            <a:off x="5262821" y="3055619"/>
            <a:ext cx="1665213" cy="1665213"/>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45"/>
          <p:cNvSpPr txBox="1"/>
          <p:nvPr/>
        </p:nvSpPr>
        <p:spPr>
          <a:xfrm>
            <a:off x="453146" y="512763"/>
            <a:ext cx="102583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Evaluation of weight related comorbidities </a:t>
            </a:r>
            <a:endParaRPr b="1" i="0" sz="3600" u="none" cap="none" strike="noStrike">
              <a:solidFill>
                <a:schemeClr val="accent1"/>
              </a:solidFill>
              <a:latin typeface="Raleway"/>
              <a:ea typeface="Raleway"/>
              <a:cs typeface="Raleway"/>
              <a:sym typeface="Raleway"/>
            </a:endParaRPr>
          </a:p>
        </p:txBody>
      </p:sp>
      <p:sp>
        <p:nvSpPr>
          <p:cNvPr id="675" name="Google Shape;675;p45"/>
          <p:cNvSpPr txBox="1"/>
          <p:nvPr/>
        </p:nvSpPr>
        <p:spPr>
          <a:xfrm>
            <a:off x="453146" y="1514950"/>
            <a:ext cx="1046740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aleway"/>
                <a:ea typeface="Raleway"/>
                <a:cs typeface="Raleway"/>
                <a:sym typeface="Raleway"/>
              </a:rPr>
              <a:t>Pulmonary - Evaluate for OSA , obesity hypoventilation syndrome </a:t>
            </a:r>
            <a:endParaRPr b="0" i="0" sz="1400" u="none" cap="none" strike="noStrike">
              <a:solidFill>
                <a:srgbClr val="000000"/>
              </a:solidFill>
              <a:latin typeface="Arial"/>
              <a:ea typeface="Arial"/>
              <a:cs typeface="Arial"/>
              <a:sym typeface="Arial"/>
            </a:endParaRPr>
          </a:p>
        </p:txBody>
      </p:sp>
      <p:sp>
        <p:nvSpPr>
          <p:cNvPr id="676" name="Google Shape;676;p45"/>
          <p:cNvSpPr/>
          <p:nvPr/>
        </p:nvSpPr>
        <p:spPr>
          <a:xfrm>
            <a:off x="550863"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aphicFrame>
        <p:nvGraphicFramePr>
          <p:cNvPr id="677" name="Google Shape;677;p45"/>
          <p:cNvGraphicFramePr/>
          <p:nvPr/>
        </p:nvGraphicFramePr>
        <p:xfrm>
          <a:off x="550863" y="2162965"/>
          <a:ext cx="3000000" cy="3000000"/>
        </p:xfrm>
        <a:graphic>
          <a:graphicData uri="http://schemas.openxmlformats.org/drawingml/2006/table">
            <a:tbl>
              <a:tblPr bandRow="1" firstRow="1">
                <a:noFill/>
                <a:tableStyleId>{ED32253C-8614-49CF-8E1B-A9C9BA17B4E9}</a:tableStyleId>
              </a:tblPr>
              <a:tblGrid>
                <a:gridCol w="3544875"/>
                <a:gridCol w="934800"/>
                <a:gridCol w="934800"/>
              </a:tblGrid>
              <a:tr h="2732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STOP</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0" marB="0" marR="91450" marL="91450" anchor="ctr"/>
                </a:tc>
              </a:tr>
              <a:tr h="595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Do you SNORE loudly (louder than talking or loud enough to be heard through closed doors)?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r h="463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Do you often feel TIRED, fatigued, or sleepy during daytime?</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r h="463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Has anyone OBSERVED you stop breathing during your sleep?</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r h="463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Do you have or are you being treated for high blood PRESSURE?</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bl>
          </a:graphicData>
        </a:graphic>
      </p:graphicFrame>
      <p:graphicFrame>
        <p:nvGraphicFramePr>
          <p:cNvPr id="678" name="Google Shape;678;p45"/>
          <p:cNvGraphicFramePr/>
          <p:nvPr/>
        </p:nvGraphicFramePr>
        <p:xfrm>
          <a:off x="6226626" y="2162964"/>
          <a:ext cx="3000000" cy="3000000"/>
        </p:xfrm>
        <a:graphic>
          <a:graphicData uri="http://schemas.openxmlformats.org/drawingml/2006/table">
            <a:tbl>
              <a:tblPr bandRow="1" firstRow="1">
                <a:noFill/>
                <a:tableStyleId>{ED32253C-8614-49CF-8E1B-A9C9BA17B4E9}</a:tableStyleId>
              </a:tblPr>
              <a:tblGrid>
                <a:gridCol w="1804825"/>
                <a:gridCol w="1804825"/>
                <a:gridCol w="1804825"/>
              </a:tblGrid>
              <a:tr h="430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BANG</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0" marB="0" marR="91450" marL="91450" anchor="ctr"/>
                </a:tc>
              </a:tr>
              <a:tr h="430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BMI more than 35kg/m2?</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r h="430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AGE over 50 years old?</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r h="5376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NECK circumference &gt; 16 inches (40cm)?</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r h="4301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GENDER: Male?</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Yes</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a:t>
                      </a:r>
                      <a:endParaRPr sz="1400" u="none" cap="none" strike="noStrike"/>
                    </a:p>
                  </a:txBody>
                  <a:tcPr marT="0" marB="0" marR="91450" marL="91450" anchor="ctr"/>
                </a:tc>
              </a:tr>
            </a:tbl>
          </a:graphicData>
        </a:graphic>
      </p:graphicFrame>
      <p:graphicFrame>
        <p:nvGraphicFramePr>
          <p:cNvPr id="679" name="Google Shape;679;p45"/>
          <p:cNvGraphicFramePr/>
          <p:nvPr/>
        </p:nvGraphicFramePr>
        <p:xfrm>
          <a:off x="550862" y="4625335"/>
          <a:ext cx="3000000" cy="3000000"/>
        </p:xfrm>
        <a:graphic>
          <a:graphicData uri="http://schemas.openxmlformats.org/drawingml/2006/table">
            <a:tbl>
              <a:tblPr bandRow="1" firstRow="1">
                <a:noFill/>
                <a:tableStyleId>{ED32253C-8614-49CF-8E1B-A9C9BA17B4E9}</a:tableStyleId>
              </a:tblPr>
              <a:tblGrid>
                <a:gridCol w="11090275"/>
              </a:tblGrid>
              <a:tr h="33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TOTAL SCORE</a:t>
                      </a:r>
                      <a:endParaRPr sz="1400" u="none" cap="none" strike="noStrike"/>
                    </a:p>
                  </a:txBody>
                  <a:tcPr marT="0" marB="0" marR="91450" marL="91450" anchor="ctr"/>
                </a:tc>
              </a:tr>
              <a:tr h="33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High risk of OSA: Yes 5 - 8</a:t>
                      </a:r>
                      <a:endParaRPr sz="1400" u="none" cap="none" strike="noStrike"/>
                    </a:p>
                  </a:txBody>
                  <a:tcPr marT="0" marB="0" marR="91450" marL="91450" anchor="ctr"/>
                </a:tc>
              </a:tr>
              <a:tr h="33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Intermediate risk of OSA: Yes 3 - 4</a:t>
                      </a:r>
                      <a:endParaRPr sz="1400" u="none" cap="none" strike="noStrike"/>
                    </a:p>
                  </a:txBody>
                  <a:tcPr marT="0" marB="0" marR="91450" marL="91450" anchor="ctr"/>
                </a:tc>
              </a:tr>
              <a:tr h="4226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Low risk of OSA: Yes 0 - 2</a:t>
                      </a:r>
                      <a:endParaRPr sz="1400" u="none" cap="none" strike="noStrike"/>
                    </a:p>
                  </a:txBody>
                  <a:tcPr marT="0" marB="0" marR="91450" marL="91450" anchor="ct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6"/>
          <p:cNvSpPr txBox="1"/>
          <p:nvPr/>
        </p:nvSpPr>
        <p:spPr>
          <a:xfrm>
            <a:off x="453146" y="512763"/>
            <a:ext cx="102583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Epworth Sleepiness Scale</a:t>
            </a:r>
            <a:endParaRPr b="0" i="0" sz="1400" u="none" cap="none" strike="noStrike">
              <a:solidFill>
                <a:srgbClr val="000000"/>
              </a:solidFill>
              <a:latin typeface="Arial"/>
              <a:ea typeface="Arial"/>
              <a:cs typeface="Arial"/>
              <a:sym typeface="Arial"/>
            </a:endParaRPr>
          </a:p>
        </p:txBody>
      </p:sp>
      <p:sp>
        <p:nvSpPr>
          <p:cNvPr id="686" name="Google Shape;686;p46"/>
          <p:cNvSpPr txBox="1"/>
          <p:nvPr/>
        </p:nvSpPr>
        <p:spPr>
          <a:xfrm>
            <a:off x="453146" y="1514950"/>
            <a:ext cx="111879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aleway"/>
                <a:ea typeface="Raleway"/>
                <a:cs typeface="Raleway"/>
                <a:sym typeface="Raleway"/>
              </a:rPr>
              <a:t>How likely are you to doze off or fall asleep in the following situations?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Use the following scale to choose the most appropriate number:</a:t>
            </a:r>
            <a:endParaRPr b="0" i="0" sz="1400" u="none" cap="none" strike="noStrike">
              <a:solidFill>
                <a:srgbClr val="000000"/>
              </a:solidFill>
              <a:latin typeface="Arial"/>
              <a:ea typeface="Arial"/>
              <a:cs typeface="Arial"/>
              <a:sym typeface="Arial"/>
            </a:endParaRPr>
          </a:p>
        </p:txBody>
      </p:sp>
      <p:sp>
        <p:nvSpPr>
          <p:cNvPr id="687" name="Google Shape;687;p46"/>
          <p:cNvSpPr/>
          <p:nvPr/>
        </p:nvSpPr>
        <p:spPr>
          <a:xfrm>
            <a:off x="550863"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aphicFrame>
        <p:nvGraphicFramePr>
          <p:cNvPr id="688" name="Google Shape;688;p46"/>
          <p:cNvGraphicFramePr/>
          <p:nvPr/>
        </p:nvGraphicFramePr>
        <p:xfrm>
          <a:off x="550863" y="2316842"/>
          <a:ext cx="3000000" cy="3000000"/>
        </p:xfrm>
        <a:graphic>
          <a:graphicData uri="http://schemas.openxmlformats.org/drawingml/2006/table">
            <a:tbl>
              <a:tblPr bandRow="1" firstRow="1">
                <a:noFill/>
                <a:tableStyleId>{ED32253C-8614-49CF-8E1B-A9C9BA17B4E9}</a:tableStyleId>
              </a:tblPr>
              <a:tblGrid>
                <a:gridCol w="2685075"/>
                <a:gridCol w="2685075"/>
                <a:gridCol w="2685075"/>
                <a:gridCol w="758750"/>
                <a:gridCol w="758750"/>
                <a:gridCol w="758750"/>
                <a:gridCol w="758750"/>
              </a:tblGrid>
              <a:tr h="4453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No Chance</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Slight chance</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Moderate chance</a:t>
                      </a:r>
                      <a:endParaRPr sz="1100" u="none" cap="none" strike="noStrike"/>
                    </a:p>
                  </a:txBody>
                  <a:tcPr marT="0" marB="0" marR="91450" marL="91450" anchor="ctr"/>
                </a:tc>
                <a:tc gridSpan="4">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High chance</a:t>
                      </a:r>
                      <a:endParaRPr sz="1100" u="none" cap="none" strike="noStrike"/>
                    </a:p>
                  </a:txBody>
                  <a:tcPr marT="0" marB="0" marR="91450" marL="91450" anchor="ctr"/>
                </a:tc>
                <a:tc hMerge="1"/>
                <a:tc hMerge="1"/>
                <a:tc hMerge="1"/>
              </a:tr>
              <a:tr h="496450">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Watching television</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Sitting inactive, in a public space</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Lying down to rest in the afternoon when circumstances permit</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Sitting and talking to someone</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Sitting quietly after a lunch without alcohol</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As a passenger in car for an hour without a break</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In a car, while stopped for a few minutes in traffic</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Watching television</a:t>
                      </a:r>
                      <a:endParaRPr sz="1400" u="none" cap="none" strike="noStrike"/>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0</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0" marB="0" marR="91450" marL="91450" anchor="ctr"/>
                </a:tc>
              </a:tr>
              <a:tr h="386125">
                <a:tc gridSpan="3">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aleway"/>
                          <a:ea typeface="Raleway"/>
                          <a:cs typeface="Raleway"/>
                          <a:sym typeface="Raleway"/>
                        </a:rPr>
                        <a:t>TOTAL SCORE</a:t>
                      </a:r>
                      <a:endParaRPr b="1" sz="1400" u="none" cap="none" strike="noStrike">
                        <a:latin typeface="Raleway"/>
                        <a:ea typeface="Raleway"/>
                        <a:cs typeface="Raleway"/>
                        <a:sym typeface="Raleway"/>
                      </a:endParaRPr>
                    </a:p>
                  </a:txBody>
                  <a:tcPr marT="45725" marB="45725" marR="91450" marL="91450" anchor="ctr"/>
                </a:tc>
                <a:tc hMerge="1"/>
                <a:tc hMerge="1"/>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0" marB="0" marR="91450" marL="91450" anchor="ct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20"/>
          <p:cNvSpPr txBox="1"/>
          <p:nvPr/>
        </p:nvSpPr>
        <p:spPr>
          <a:xfrm>
            <a:off x="437652" y="906901"/>
            <a:ext cx="9560520" cy="5491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Obesity Globally</a:t>
            </a:r>
            <a:endParaRPr b="0" i="0" sz="1400" u="none" cap="none" strike="noStrike">
              <a:solidFill>
                <a:srgbClr val="000000"/>
              </a:solidFill>
              <a:latin typeface="Arial"/>
              <a:ea typeface="Arial"/>
              <a:cs typeface="Arial"/>
              <a:sym typeface="Arial"/>
            </a:endParaRPr>
          </a:p>
        </p:txBody>
      </p:sp>
      <p:sp>
        <p:nvSpPr>
          <p:cNvPr id="83" name="Google Shape;83;p20"/>
          <p:cNvSpPr/>
          <p:nvPr/>
        </p:nvSpPr>
        <p:spPr>
          <a:xfrm>
            <a:off x="571920" y="1791717"/>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4" name="Google Shape;84;p20"/>
          <p:cNvSpPr txBox="1"/>
          <p:nvPr/>
        </p:nvSpPr>
        <p:spPr>
          <a:xfrm>
            <a:off x="958331" y="2424277"/>
            <a:ext cx="5024458" cy="31392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Raleway"/>
                <a:ea typeface="Raleway"/>
                <a:cs typeface="Raleway"/>
                <a:sym typeface="Raleway"/>
              </a:rPr>
              <a:t>Prevalence of obesity has increased in every country </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Raleway"/>
                <a:ea typeface="Raleway"/>
                <a:cs typeface="Raleway"/>
                <a:sym typeface="Raleway"/>
              </a:rPr>
              <a:t>In 2015 - 603.7 million adults (12%) were affected</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Raleway"/>
                <a:ea typeface="Raleway"/>
                <a:cs typeface="Raleway"/>
                <a:sym typeface="Raleway"/>
              </a:rPr>
              <a:t>Particularly in South Asia, Southeast Asia, Latin America, Caribbean </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Raleway"/>
                <a:ea typeface="Raleway"/>
                <a:cs typeface="Raleway"/>
                <a:sym typeface="Raleway"/>
              </a:rPr>
              <a:t>Women &gt; men </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None/>
            </a:pPr>
            <a:r>
              <a:rPr b="0" i="0" lang="en-US" sz="1800" u="none" cap="none" strike="noStrike">
                <a:solidFill>
                  <a:schemeClr val="dk1"/>
                </a:solidFill>
                <a:latin typeface="Raleway"/>
                <a:ea typeface="Raleway"/>
                <a:cs typeface="Raleway"/>
                <a:sym typeface="Raleway"/>
              </a:rPr>
              <a:t>High income countries tend to be affected first, then followed by middle- and lower-income countries </a:t>
            </a:r>
            <a:endParaRPr/>
          </a:p>
        </p:txBody>
      </p:sp>
      <p:grpSp>
        <p:nvGrpSpPr>
          <p:cNvPr id="85" name="Google Shape;85;p20"/>
          <p:cNvGrpSpPr/>
          <p:nvPr/>
        </p:nvGrpSpPr>
        <p:grpSpPr>
          <a:xfrm rot="-5400000">
            <a:off x="571920" y="2427231"/>
            <a:ext cx="268601" cy="268601"/>
            <a:chOff x="5931582" y="4864782"/>
            <a:chExt cx="328836" cy="328836"/>
          </a:xfrm>
        </p:grpSpPr>
        <p:sp>
          <p:nvSpPr>
            <p:cNvPr id="86" name="Google Shape;86;p2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7" name="Google Shape;87;p2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88" name="Google Shape;88;p20"/>
          <p:cNvGrpSpPr/>
          <p:nvPr/>
        </p:nvGrpSpPr>
        <p:grpSpPr>
          <a:xfrm rot="-5400000">
            <a:off x="571920" y="4652363"/>
            <a:ext cx="268601" cy="268601"/>
            <a:chOff x="5931582" y="4864782"/>
            <a:chExt cx="328836" cy="328836"/>
          </a:xfrm>
        </p:grpSpPr>
        <p:sp>
          <p:nvSpPr>
            <p:cNvPr id="89" name="Google Shape;89;p2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0" name="Google Shape;90;p2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91" name="Google Shape;91;p20"/>
          <p:cNvSpPr/>
          <p:nvPr/>
        </p:nvSpPr>
        <p:spPr>
          <a:xfrm>
            <a:off x="6096001" y="1628504"/>
            <a:ext cx="5545137" cy="4716733"/>
          </a:xfrm>
          <a:prstGeom prst="roundRect">
            <a:avLst>
              <a:gd fmla="val 3647" name="adj"/>
            </a:avLst>
          </a:prstGeom>
          <a:solidFill>
            <a:srgbClr val="FFFFFF"/>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92" name="Google Shape;92;p20"/>
          <p:cNvPicPr preferRelativeResize="0"/>
          <p:nvPr/>
        </p:nvPicPr>
        <p:blipFill rotWithShape="1">
          <a:blip r:embed="rId3">
            <a:alphaModFix/>
          </a:blip>
          <a:srcRect b="47679" l="45926" r="0" t="0"/>
          <a:stretch/>
        </p:blipFill>
        <p:spPr>
          <a:xfrm>
            <a:off x="6715518" y="1881379"/>
            <a:ext cx="4348455" cy="2315001"/>
          </a:xfrm>
          <a:prstGeom prst="rect">
            <a:avLst/>
          </a:prstGeom>
          <a:noFill/>
          <a:ln>
            <a:noFill/>
          </a:ln>
        </p:spPr>
      </p:pic>
      <p:pic>
        <p:nvPicPr>
          <p:cNvPr id="93" name="Google Shape;93;p20"/>
          <p:cNvPicPr preferRelativeResize="0"/>
          <p:nvPr/>
        </p:nvPicPr>
        <p:blipFill rotWithShape="1">
          <a:blip r:embed="rId3">
            <a:alphaModFix/>
          </a:blip>
          <a:srcRect b="-858" l="29860" r="0" t="57223"/>
          <a:stretch/>
        </p:blipFill>
        <p:spPr>
          <a:xfrm>
            <a:off x="6258910" y="4495800"/>
            <a:ext cx="5127671" cy="175522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47"/>
          <p:cNvSpPr txBox="1"/>
          <p:nvPr/>
        </p:nvSpPr>
        <p:spPr>
          <a:xfrm>
            <a:off x="453146" y="702330"/>
            <a:ext cx="102583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Evaluation of weight related comorbidities</a:t>
            </a:r>
            <a:endParaRPr b="0" i="0" sz="1400" u="none" cap="none" strike="noStrike">
              <a:solidFill>
                <a:srgbClr val="000000"/>
              </a:solidFill>
              <a:latin typeface="Arial"/>
              <a:ea typeface="Arial"/>
              <a:cs typeface="Arial"/>
              <a:sym typeface="Arial"/>
            </a:endParaRPr>
          </a:p>
        </p:txBody>
      </p:sp>
      <p:sp>
        <p:nvSpPr>
          <p:cNvPr id="695" name="Google Shape;695;p47"/>
          <p:cNvSpPr/>
          <p:nvPr/>
        </p:nvSpPr>
        <p:spPr>
          <a:xfrm>
            <a:off x="550863" y="146101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96" name="Google Shape;696;p47"/>
          <p:cNvSpPr txBox="1"/>
          <p:nvPr/>
        </p:nvSpPr>
        <p:spPr>
          <a:xfrm>
            <a:off x="988896" y="1917751"/>
            <a:ext cx="10652242" cy="36779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Cardiovascular - Obesity independent risk factor for coronary heart disease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Gastrointestinal - NAFLD , reflux esophagitis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Orthopedic - OA is common in patients with obesity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Metabolic - Prediabetes, Type 2 Diabetes, Hyperlipidemia</a:t>
            </a:r>
            <a:endParaRPr b="0" i="0" sz="1600" u="none" cap="none" strike="noStrike">
              <a:solidFill>
                <a:schemeClr val="dk1"/>
              </a:solidFill>
              <a:latin typeface="Raleway"/>
              <a:ea typeface="Raleway"/>
              <a:cs typeface="Raleway"/>
              <a:sym typeface="Raleway"/>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Reproductive - Women have anovulation, infertility, PCOS, pelvic stress incontinence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Cutaneous - Intertrigo is common in patients with obesity. Counsel on good hygiene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Psychiatric - Depression most commonly seen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Other disorders precluding use of certain medications </a:t>
            </a:r>
            <a:endParaRPr b="0" i="0" sz="1400" u="none" cap="none" strike="noStrike">
              <a:solidFill>
                <a:srgbClr val="000000"/>
              </a:solidFill>
              <a:latin typeface="Arial"/>
              <a:ea typeface="Arial"/>
              <a:cs typeface="Arial"/>
              <a:sym typeface="Arial"/>
            </a:endParaRPr>
          </a:p>
        </p:txBody>
      </p:sp>
      <p:grpSp>
        <p:nvGrpSpPr>
          <p:cNvPr id="697" name="Google Shape;697;p47"/>
          <p:cNvGrpSpPr/>
          <p:nvPr/>
        </p:nvGrpSpPr>
        <p:grpSpPr>
          <a:xfrm rot="-5400000">
            <a:off x="571920" y="1924034"/>
            <a:ext cx="268601" cy="268601"/>
            <a:chOff x="5931582" y="4864782"/>
            <a:chExt cx="328836" cy="328836"/>
          </a:xfrm>
        </p:grpSpPr>
        <p:sp>
          <p:nvSpPr>
            <p:cNvPr id="698" name="Google Shape;698;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699" name="Google Shape;699;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00" name="Google Shape;700;p47"/>
          <p:cNvGrpSpPr/>
          <p:nvPr/>
        </p:nvGrpSpPr>
        <p:grpSpPr>
          <a:xfrm rot="-5400000">
            <a:off x="571920" y="2403005"/>
            <a:ext cx="268601" cy="268601"/>
            <a:chOff x="5931582" y="4864782"/>
            <a:chExt cx="328836" cy="328836"/>
          </a:xfrm>
        </p:grpSpPr>
        <p:sp>
          <p:nvSpPr>
            <p:cNvPr id="701" name="Google Shape;701;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02" name="Google Shape;702;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03" name="Google Shape;703;p47"/>
          <p:cNvGrpSpPr/>
          <p:nvPr/>
        </p:nvGrpSpPr>
        <p:grpSpPr>
          <a:xfrm rot="-5400000">
            <a:off x="571920" y="2864559"/>
            <a:ext cx="268601" cy="268601"/>
            <a:chOff x="5931582" y="4864782"/>
            <a:chExt cx="328836" cy="328836"/>
          </a:xfrm>
        </p:grpSpPr>
        <p:sp>
          <p:nvSpPr>
            <p:cNvPr id="704" name="Google Shape;704;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05" name="Google Shape;705;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06" name="Google Shape;706;p47"/>
          <p:cNvGrpSpPr/>
          <p:nvPr/>
        </p:nvGrpSpPr>
        <p:grpSpPr>
          <a:xfrm rot="-5400000">
            <a:off x="571920" y="3337990"/>
            <a:ext cx="268601" cy="268601"/>
            <a:chOff x="5931582" y="4864782"/>
            <a:chExt cx="328836" cy="328836"/>
          </a:xfrm>
        </p:grpSpPr>
        <p:sp>
          <p:nvSpPr>
            <p:cNvPr id="707" name="Google Shape;707;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08" name="Google Shape;708;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09" name="Google Shape;709;p47"/>
          <p:cNvGrpSpPr/>
          <p:nvPr/>
        </p:nvGrpSpPr>
        <p:grpSpPr>
          <a:xfrm rot="-5400000">
            <a:off x="571920" y="3815973"/>
            <a:ext cx="268601" cy="268601"/>
            <a:chOff x="5931582" y="4864782"/>
            <a:chExt cx="328836" cy="328836"/>
          </a:xfrm>
        </p:grpSpPr>
        <p:sp>
          <p:nvSpPr>
            <p:cNvPr id="710" name="Google Shape;710;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11" name="Google Shape;711;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12" name="Google Shape;712;p47"/>
          <p:cNvGrpSpPr/>
          <p:nvPr/>
        </p:nvGrpSpPr>
        <p:grpSpPr>
          <a:xfrm rot="-5400000">
            <a:off x="571920" y="4303653"/>
            <a:ext cx="268601" cy="268601"/>
            <a:chOff x="5931582" y="4864782"/>
            <a:chExt cx="328836" cy="328836"/>
          </a:xfrm>
        </p:grpSpPr>
        <p:sp>
          <p:nvSpPr>
            <p:cNvPr id="713" name="Google Shape;713;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14" name="Google Shape;714;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15" name="Google Shape;715;p47"/>
          <p:cNvGrpSpPr/>
          <p:nvPr/>
        </p:nvGrpSpPr>
        <p:grpSpPr>
          <a:xfrm rot="-5400000">
            <a:off x="571920" y="4776245"/>
            <a:ext cx="268601" cy="268601"/>
            <a:chOff x="5931582" y="4864782"/>
            <a:chExt cx="328836" cy="328836"/>
          </a:xfrm>
        </p:grpSpPr>
        <p:sp>
          <p:nvSpPr>
            <p:cNvPr id="716" name="Google Shape;716;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17" name="Google Shape;717;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18" name="Google Shape;718;p47"/>
          <p:cNvGrpSpPr/>
          <p:nvPr/>
        </p:nvGrpSpPr>
        <p:grpSpPr>
          <a:xfrm rot="-5400000">
            <a:off x="571920" y="5231496"/>
            <a:ext cx="268601" cy="268601"/>
            <a:chOff x="5931582" y="4864782"/>
            <a:chExt cx="328836" cy="328836"/>
          </a:xfrm>
        </p:grpSpPr>
        <p:sp>
          <p:nvSpPr>
            <p:cNvPr id="719" name="Google Shape;719;p47"/>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20" name="Google Shape;720;p47"/>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48"/>
          <p:cNvPicPr preferRelativeResize="0"/>
          <p:nvPr>
            <p:ph idx="2" type="pic"/>
          </p:nvPr>
        </p:nvPicPr>
        <p:blipFill rotWithShape="1">
          <a:blip r:embed="rId3">
            <a:alphaModFix/>
          </a:blip>
          <a:srcRect b="0" l="24168" r="24169" t="0"/>
          <a:stretch/>
        </p:blipFill>
        <p:spPr>
          <a:xfrm>
            <a:off x="0" y="2107768"/>
            <a:ext cx="4362450" cy="4750231"/>
          </a:xfrm>
          <a:prstGeom prst="round1Rect">
            <a:avLst>
              <a:gd fmla="val 12052" name="adj"/>
            </a:avLst>
          </a:prstGeom>
          <a:solidFill>
            <a:schemeClr val="lt2">
              <a:alpha val="49411"/>
            </a:schemeClr>
          </a:solidFill>
          <a:ln>
            <a:noFill/>
          </a:ln>
        </p:spPr>
      </p:pic>
      <p:sp>
        <p:nvSpPr>
          <p:cNvPr id="726" name="Google Shape;726;p48"/>
          <p:cNvSpPr txBox="1"/>
          <p:nvPr/>
        </p:nvSpPr>
        <p:spPr>
          <a:xfrm>
            <a:off x="453146" y="865332"/>
            <a:ext cx="476821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Management</a:t>
            </a:r>
            <a:endParaRPr b="0" i="0" sz="1400" u="none" cap="none" strike="noStrike">
              <a:solidFill>
                <a:srgbClr val="000000"/>
              </a:solidFill>
              <a:latin typeface="Arial"/>
              <a:ea typeface="Arial"/>
              <a:cs typeface="Arial"/>
              <a:sym typeface="Arial"/>
            </a:endParaRPr>
          </a:p>
        </p:txBody>
      </p:sp>
      <p:sp>
        <p:nvSpPr>
          <p:cNvPr id="727" name="Google Shape;727;p48"/>
          <p:cNvSpPr/>
          <p:nvPr/>
        </p:nvSpPr>
        <p:spPr>
          <a:xfrm>
            <a:off x="550863" y="164389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28" name="Google Shape;728;p48"/>
          <p:cNvSpPr/>
          <p:nvPr/>
        </p:nvSpPr>
        <p:spPr>
          <a:xfrm>
            <a:off x="5388114" y="2097128"/>
            <a:ext cx="707886" cy="70788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29" name="Google Shape;729;p48"/>
          <p:cNvSpPr txBox="1"/>
          <p:nvPr/>
        </p:nvSpPr>
        <p:spPr>
          <a:xfrm>
            <a:off x="6231234" y="2288706"/>
            <a:ext cx="4888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Assessment of motivation </a:t>
            </a:r>
            <a:endParaRPr b="0" i="0" sz="1400" u="none" cap="none" strike="noStrike">
              <a:solidFill>
                <a:srgbClr val="000000"/>
              </a:solidFill>
              <a:latin typeface="Arial"/>
              <a:ea typeface="Arial"/>
              <a:cs typeface="Arial"/>
              <a:sym typeface="Arial"/>
            </a:endParaRPr>
          </a:p>
        </p:txBody>
      </p:sp>
      <p:sp>
        <p:nvSpPr>
          <p:cNvPr id="730" name="Google Shape;730;p48"/>
          <p:cNvSpPr txBox="1"/>
          <p:nvPr/>
        </p:nvSpPr>
        <p:spPr>
          <a:xfrm>
            <a:off x="6231234" y="3197119"/>
            <a:ext cx="488872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Realistic goal setting: Not necessary to reach to ideal body weight, health benefits achieved with 5-10% loss of total body weight </a:t>
            </a:r>
            <a:endParaRPr b="0" i="0" sz="1400" u="none" cap="none" strike="noStrike">
              <a:solidFill>
                <a:srgbClr val="000000"/>
              </a:solidFill>
              <a:latin typeface="Arial"/>
              <a:ea typeface="Arial"/>
              <a:cs typeface="Arial"/>
              <a:sym typeface="Arial"/>
            </a:endParaRPr>
          </a:p>
        </p:txBody>
      </p:sp>
      <p:sp>
        <p:nvSpPr>
          <p:cNvPr id="731" name="Google Shape;731;p48"/>
          <p:cNvSpPr txBox="1"/>
          <p:nvPr/>
        </p:nvSpPr>
        <p:spPr>
          <a:xfrm>
            <a:off x="6231234" y="4911477"/>
            <a:ext cx="488872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Rate of weight loss : 1-2 lb/week over a course of 6 months. ( rate of weight loss is also not very important) </a:t>
            </a:r>
            <a:endParaRPr b="0" i="0" sz="1400" u="none" cap="none" strike="noStrike">
              <a:solidFill>
                <a:srgbClr val="000000"/>
              </a:solidFill>
              <a:latin typeface="Arial"/>
              <a:ea typeface="Arial"/>
              <a:cs typeface="Arial"/>
              <a:sym typeface="Arial"/>
            </a:endParaRPr>
          </a:p>
        </p:txBody>
      </p:sp>
      <p:sp>
        <p:nvSpPr>
          <p:cNvPr id="732" name="Google Shape;732;p48"/>
          <p:cNvSpPr/>
          <p:nvPr/>
        </p:nvSpPr>
        <p:spPr>
          <a:xfrm>
            <a:off x="5388114" y="3444999"/>
            <a:ext cx="707886" cy="707886"/>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33" name="Google Shape;733;p48"/>
          <p:cNvSpPr/>
          <p:nvPr/>
        </p:nvSpPr>
        <p:spPr>
          <a:xfrm>
            <a:off x="5388114" y="5030056"/>
            <a:ext cx="707886" cy="707886"/>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34" name="Google Shape;734;p48"/>
          <p:cNvSpPr/>
          <p:nvPr/>
        </p:nvSpPr>
        <p:spPr>
          <a:xfrm>
            <a:off x="-14515" y="5646057"/>
            <a:ext cx="1211943" cy="1211943"/>
          </a:xfrm>
          <a:prstGeom prst="rtTriangle">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35" name="Google Shape;735;p48"/>
          <p:cNvSpPr/>
          <p:nvPr/>
        </p:nvSpPr>
        <p:spPr>
          <a:xfrm>
            <a:off x="5571798" y="5220906"/>
            <a:ext cx="368659" cy="284327"/>
          </a:xfrm>
          <a:custGeom>
            <a:rect b="b" l="l" r="r" t="t"/>
            <a:pathLst>
              <a:path extrusionOk="0" h="941471" w="1220708">
                <a:moveTo>
                  <a:pt x="0" y="0"/>
                </a:moveTo>
                <a:lnTo>
                  <a:pt x="1220708" y="0"/>
                </a:lnTo>
                <a:lnTo>
                  <a:pt x="1220708" y="941471"/>
                </a:lnTo>
                <a:lnTo>
                  <a:pt x="0" y="941471"/>
                </a:lnTo>
                <a:lnTo>
                  <a:pt x="0" y="0"/>
                </a:lnTo>
                <a:close/>
              </a:path>
            </a:pathLst>
          </a:custGeom>
          <a:blipFill rotWithShape="1">
            <a:blip r:embed="rId4">
              <a:alphaModFix/>
            </a:blip>
            <a:stretch>
              <a:fillRect b="0" l="0" r="0" t="0"/>
            </a:stretch>
          </a:blipFill>
          <a:ln>
            <a:noFill/>
          </a:ln>
        </p:spPr>
      </p:sp>
      <p:sp>
        <p:nvSpPr>
          <p:cNvPr id="736" name="Google Shape;736;p48"/>
          <p:cNvSpPr/>
          <p:nvPr/>
        </p:nvSpPr>
        <p:spPr>
          <a:xfrm>
            <a:off x="5601645" y="2283509"/>
            <a:ext cx="307705" cy="300782"/>
          </a:xfrm>
          <a:custGeom>
            <a:rect b="b" l="l" r="r" t="t"/>
            <a:pathLst>
              <a:path extrusionOk="0" h="995955" w="1018880">
                <a:moveTo>
                  <a:pt x="0" y="0"/>
                </a:moveTo>
                <a:lnTo>
                  <a:pt x="1018880" y="0"/>
                </a:lnTo>
                <a:lnTo>
                  <a:pt x="1018880" y="995955"/>
                </a:lnTo>
                <a:lnTo>
                  <a:pt x="0" y="995955"/>
                </a:lnTo>
                <a:lnTo>
                  <a:pt x="0" y="0"/>
                </a:lnTo>
                <a:close/>
              </a:path>
            </a:pathLst>
          </a:custGeom>
          <a:blipFill rotWithShape="1">
            <a:blip r:embed="rId5">
              <a:alphaModFix/>
            </a:blip>
            <a:stretch>
              <a:fillRect b="0" l="0" r="0" t="0"/>
            </a:stretch>
          </a:blipFill>
          <a:ln>
            <a:noFill/>
          </a:ln>
        </p:spPr>
      </p:sp>
      <p:sp>
        <p:nvSpPr>
          <p:cNvPr id="737" name="Google Shape;737;p48"/>
          <p:cNvSpPr/>
          <p:nvPr/>
        </p:nvSpPr>
        <p:spPr>
          <a:xfrm>
            <a:off x="5610917" y="3616048"/>
            <a:ext cx="301844" cy="363641"/>
          </a:xfrm>
          <a:custGeom>
            <a:rect b="b" l="l" r="r" t="t"/>
            <a:pathLst>
              <a:path extrusionOk="0" h="1324502" w="826007">
                <a:moveTo>
                  <a:pt x="0" y="0"/>
                </a:moveTo>
                <a:lnTo>
                  <a:pt x="826007" y="0"/>
                </a:lnTo>
                <a:lnTo>
                  <a:pt x="826007" y="1324501"/>
                </a:lnTo>
                <a:lnTo>
                  <a:pt x="0" y="1324501"/>
                </a:lnTo>
                <a:lnTo>
                  <a:pt x="0" y="0"/>
                </a:lnTo>
                <a:close/>
              </a:path>
            </a:pathLst>
          </a:custGeom>
          <a:blipFill rotWithShape="1">
            <a:blip r:embed="rId6">
              <a:alphaModFix/>
            </a:blip>
            <a:stretch>
              <a:fillRect b="0" l="0" r="0" t="0"/>
            </a:stretch>
          </a:blipFill>
          <a:ln>
            <a:noFill/>
          </a:ln>
        </p:spPr>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49"/>
          <p:cNvPicPr preferRelativeResize="0"/>
          <p:nvPr/>
        </p:nvPicPr>
        <p:blipFill rotWithShape="1">
          <a:blip r:embed="rId3">
            <a:alphaModFix/>
          </a:blip>
          <a:srcRect b="7894" l="0" r="0" t="7729"/>
          <a:stretch/>
        </p:blipFill>
        <p:spPr>
          <a:xfrm>
            <a:off x="0" y="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50"/>
          <p:cNvPicPr preferRelativeResize="0"/>
          <p:nvPr>
            <p:ph idx="2" type="pic"/>
          </p:nvPr>
        </p:nvPicPr>
        <p:blipFill rotWithShape="1">
          <a:blip r:embed="rId3">
            <a:alphaModFix/>
          </a:blip>
          <a:srcRect b="0" l="6922" r="20763" t="0"/>
          <a:stretch/>
        </p:blipFill>
        <p:spPr>
          <a:xfrm>
            <a:off x="6096000" y="-1"/>
            <a:ext cx="6096000" cy="4742481"/>
          </a:xfrm>
          <a:prstGeom prst="round2SameRect">
            <a:avLst>
              <a:gd fmla="val 0" name="adj1"/>
              <a:gd fmla="val 9732" name="adj2"/>
            </a:avLst>
          </a:prstGeom>
          <a:solidFill>
            <a:schemeClr val="lt2">
              <a:alpha val="49411"/>
            </a:schemeClr>
          </a:solidFill>
          <a:ln>
            <a:noFill/>
          </a:ln>
        </p:spPr>
      </p:pic>
      <p:grpSp>
        <p:nvGrpSpPr>
          <p:cNvPr id="749" name="Google Shape;749;p50"/>
          <p:cNvGrpSpPr/>
          <p:nvPr/>
        </p:nvGrpSpPr>
        <p:grpSpPr>
          <a:xfrm flipH="1">
            <a:off x="10401301" y="488563"/>
            <a:ext cx="1790700" cy="1273509"/>
            <a:chOff x="0" y="-32726"/>
            <a:chExt cx="1790700" cy="1273509"/>
          </a:xfrm>
        </p:grpSpPr>
        <p:sp>
          <p:nvSpPr>
            <p:cNvPr id="750" name="Google Shape;750;p50"/>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51" name="Google Shape;751;p50"/>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752" name="Google Shape;752;p50"/>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53" name="Google Shape;753;p50"/>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
        <p:nvSpPr>
          <p:cNvPr id="754" name="Google Shape;754;p50"/>
          <p:cNvSpPr txBox="1"/>
          <p:nvPr/>
        </p:nvSpPr>
        <p:spPr>
          <a:xfrm>
            <a:off x="453146" y="1025873"/>
            <a:ext cx="544255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Nutrition Therapy </a:t>
            </a:r>
            <a:endParaRPr b="0" i="0" sz="1400" u="none" cap="none" strike="noStrike">
              <a:solidFill>
                <a:srgbClr val="000000"/>
              </a:solidFill>
              <a:latin typeface="Arial"/>
              <a:ea typeface="Arial"/>
              <a:cs typeface="Arial"/>
              <a:sym typeface="Arial"/>
            </a:endParaRPr>
          </a:p>
        </p:txBody>
      </p:sp>
      <p:sp>
        <p:nvSpPr>
          <p:cNvPr id="755" name="Google Shape;755;p50"/>
          <p:cNvSpPr/>
          <p:nvPr/>
        </p:nvSpPr>
        <p:spPr>
          <a:xfrm>
            <a:off x="550863" y="1822877"/>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56" name="Google Shape;756;p50"/>
          <p:cNvSpPr txBox="1"/>
          <p:nvPr/>
        </p:nvSpPr>
        <p:spPr>
          <a:xfrm>
            <a:off x="988896" y="2281050"/>
            <a:ext cx="4882413" cy="32162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Energy deficit is required to achieve weight loss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Multiple approaches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800"/>
              </a:spcBef>
              <a:spcAft>
                <a:spcPts val="0"/>
              </a:spcAft>
              <a:buClr>
                <a:schemeClr val="dk1"/>
              </a:buClr>
              <a:buSzPts val="1600"/>
              <a:buFont typeface="Raleway"/>
              <a:buAutoNum type="arabicPeriod"/>
            </a:pPr>
            <a:r>
              <a:rPr b="0" i="0" lang="en-US" sz="1600" u="none" cap="none" strike="noStrike">
                <a:solidFill>
                  <a:schemeClr val="dk1"/>
                </a:solidFill>
                <a:latin typeface="Raleway"/>
                <a:ea typeface="Raleway"/>
                <a:cs typeface="Raleway"/>
                <a:sym typeface="Raleway"/>
              </a:rPr>
              <a:t>Specific calorie target : 1200- 1500 kcal/day, females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800"/>
              </a:spcBef>
              <a:spcAft>
                <a:spcPts val="0"/>
              </a:spcAft>
              <a:buClr>
                <a:schemeClr val="dk1"/>
              </a:buClr>
              <a:buSzPts val="1600"/>
              <a:buFont typeface="Raleway"/>
              <a:buAutoNum type="arabicPeriod"/>
            </a:pPr>
            <a:r>
              <a:rPr b="0" i="0" lang="en-US" sz="1600" u="none" cap="none" strike="noStrike">
                <a:solidFill>
                  <a:schemeClr val="dk1"/>
                </a:solidFill>
                <a:latin typeface="Raleway"/>
                <a:ea typeface="Raleway"/>
                <a:cs typeface="Raleway"/>
                <a:sym typeface="Raleway"/>
              </a:rPr>
              <a:t>1500- 1800 kcal/day, males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Estimate individual calorie requirement and decrease it by 500 kcal/day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Lower calorie intake by eliminating one or more particular food groups </a:t>
            </a:r>
            <a:endParaRPr b="0" i="0" sz="1400" u="none" cap="none" strike="noStrike">
              <a:solidFill>
                <a:srgbClr val="000000"/>
              </a:solidFill>
              <a:latin typeface="Arial"/>
              <a:ea typeface="Arial"/>
              <a:cs typeface="Arial"/>
              <a:sym typeface="Arial"/>
            </a:endParaRPr>
          </a:p>
        </p:txBody>
      </p:sp>
      <p:grpSp>
        <p:nvGrpSpPr>
          <p:cNvPr id="757" name="Google Shape;757;p50"/>
          <p:cNvGrpSpPr/>
          <p:nvPr/>
        </p:nvGrpSpPr>
        <p:grpSpPr>
          <a:xfrm rot="-5400000">
            <a:off x="571920" y="2307211"/>
            <a:ext cx="268601" cy="268601"/>
            <a:chOff x="5931582" y="4864782"/>
            <a:chExt cx="328836" cy="328836"/>
          </a:xfrm>
        </p:grpSpPr>
        <p:sp>
          <p:nvSpPr>
            <p:cNvPr id="758" name="Google Shape;758;p5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59" name="Google Shape;759;p5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60" name="Google Shape;760;p50"/>
          <p:cNvGrpSpPr/>
          <p:nvPr/>
        </p:nvGrpSpPr>
        <p:grpSpPr>
          <a:xfrm rot="-5400000">
            <a:off x="571920" y="2754416"/>
            <a:ext cx="268601" cy="268601"/>
            <a:chOff x="5931582" y="4864782"/>
            <a:chExt cx="328836" cy="328836"/>
          </a:xfrm>
        </p:grpSpPr>
        <p:sp>
          <p:nvSpPr>
            <p:cNvPr id="761" name="Google Shape;761;p5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62" name="Google Shape;762;p5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63" name="Google Shape;763;p50"/>
          <p:cNvGrpSpPr/>
          <p:nvPr/>
        </p:nvGrpSpPr>
        <p:grpSpPr>
          <a:xfrm rot="-5400000">
            <a:off x="571920" y="4440661"/>
            <a:ext cx="268601" cy="268601"/>
            <a:chOff x="5931582" y="4864782"/>
            <a:chExt cx="328836" cy="328836"/>
          </a:xfrm>
        </p:grpSpPr>
        <p:sp>
          <p:nvSpPr>
            <p:cNvPr id="764" name="Google Shape;764;p5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65" name="Google Shape;765;p5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66" name="Google Shape;766;p50"/>
          <p:cNvGrpSpPr/>
          <p:nvPr/>
        </p:nvGrpSpPr>
        <p:grpSpPr>
          <a:xfrm rot="-5400000">
            <a:off x="571920" y="5180098"/>
            <a:ext cx="268601" cy="268601"/>
            <a:chOff x="5931582" y="4864782"/>
            <a:chExt cx="328836" cy="328836"/>
          </a:xfrm>
        </p:grpSpPr>
        <p:sp>
          <p:nvSpPr>
            <p:cNvPr id="767" name="Google Shape;767;p5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68" name="Google Shape;768;p5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51"/>
          <p:cNvPicPr preferRelativeResize="0"/>
          <p:nvPr>
            <p:ph idx="2" type="pic"/>
          </p:nvPr>
        </p:nvPicPr>
        <p:blipFill rotWithShape="1">
          <a:blip r:embed="rId3">
            <a:alphaModFix/>
          </a:blip>
          <a:srcRect b="0" l="22249" r="22249" t="0"/>
          <a:stretch/>
        </p:blipFill>
        <p:spPr>
          <a:xfrm>
            <a:off x="6872149" y="1395137"/>
            <a:ext cx="4232275" cy="4289425"/>
          </a:xfrm>
          <a:prstGeom prst="roundRect">
            <a:avLst>
              <a:gd fmla="val 5147" name="adj"/>
            </a:avLst>
          </a:prstGeom>
          <a:noFill/>
          <a:ln>
            <a:noFill/>
          </a:ln>
        </p:spPr>
      </p:pic>
      <p:sp>
        <p:nvSpPr>
          <p:cNvPr id="774" name="Google Shape;774;p51"/>
          <p:cNvSpPr txBox="1"/>
          <p:nvPr/>
        </p:nvSpPr>
        <p:spPr>
          <a:xfrm>
            <a:off x="453146" y="1267322"/>
            <a:ext cx="550351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Different diets</a:t>
            </a:r>
            <a:endParaRPr b="1" i="0" sz="3600" u="none" cap="none" strike="noStrike">
              <a:solidFill>
                <a:schemeClr val="accent1"/>
              </a:solidFill>
              <a:latin typeface="Raleway"/>
              <a:ea typeface="Raleway"/>
              <a:cs typeface="Raleway"/>
              <a:sym typeface="Raleway"/>
            </a:endParaRPr>
          </a:p>
        </p:txBody>
      </p:sp>
      <p:sp>
        <p:nvSpPr>
          <p:cNvPr id="775" name="Google Shape;775;p51"/>
          <p:cNvSpPr/>
          <p:nvPr/>
        </p:nvSpPr>
        <p:spPr>
          <a:xfrm>
            <a:off x="550863" y="2032296"/>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76" name="Google Shape;776;p51"/>
          <p:cNvSpPr txBox="1"/>
          <p:nvPr/>
        </p:nvSpPr>
        <p:spPr>
          <a:xfrm>
            <a:off x="988896" y="2615163"/>
            <a:ext cx="4967767" cy="27238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Low calorie diet ( 1200-1800 kcal /day)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Very low-calorie diet ( &lt; 800 kcal)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Low carbohydrate diet ( 50 - 100 g/day)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Very low carbohydrate diet ( &lt; 50gms/day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Low fat diet ( &lt; 30% calories from fat)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Low glycemic index diet ( GI&lt; 55) </a:t>
            </a:r>
            <a:endParaRPr b="0" i="0" sz="1400" u="none" cap="none" strike="noStrike">
              <a:solidFill>
                <a:srgbClr val="000000"/>
              </a:solidFill>
              <a:latin typeface="Arial"/>
              <a:ea typeface="Arial"/>
              <a:cs typeface="Arial"/>
              <a:sym typeface="Arial"/>
            </a:endParaRPr>
          </a:p>
        </p:txBody>
      </p:sp>
      <p:grpSp>
        <p:nvGrpSpPr>
          <p:cNvPr id="777" name="Google Shape;777;p51"/>
          <p:cNvGrpSpPr/>
          <p:nvPr/>
        </p:nvGrpSpPr>
        <p:grpSpPr>
          <a:xfrm rot="-5400000">
            <a:off x="571920" y="2620720"/>
            <a:ext cx="268601" cy="268601"/>
            <a:chOff x="5931582" y="4864782"/>
            <a:chExt cx="328836" cy="328836"/>
          </a:xfrm>
        </p:grpSpPr>
        <p:sp>
          <p:nvSpPr>
            <p:cNvPr id="778" name="Google Shape;778;p5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79" name="Google Shape;779;p5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80" name="Google Shape;780;p51"/>
          <p:cNvGrpSpPr/>
          <p:nvPr/>
        </p:nvGrpSpPr>
        <p:grpSpPr>
          <a:xfrm rot="-5400000">
            <a:off x="571920" y="3129745"/>
            <a:ext cx="268601" cy="268601"/>
            <a:chOff x="5931582" y="4864782"/>
            <a:chExt cx="328836" cy="328836"/>
          </a:xfrm>
        </p:grpSpPr>
        <p:sp>
          <p:nvSpPr>
            <p:cNvPr id="781" name="Google Shape;781;p5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82" name="Google Shape;782;p5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83" name="Google Shape;783;p51"/>
          <p:cNvGrpSpPr/>
          <p:nvPr/>
        </p:nvGrpSpPr>
        <p:grpSpPr>
          <a:xfrm rot="-5400000">
            <a:off x="571920" y="3578159"/>
            <a:ext cx="268601" cy="268601"/>
            <a:chOff x="5931582" y="4864782"/>
            <a:chExt cx="328836" cy="328836"/>
          </a:xfrm>
        </p:grpSpPr>
        <p:sp>
          <p:nvSpPr>
            <p:cNvPr id="784" name="Google Shape;784;p5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85" name="Google Shape;785;p5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86" name="Google Shape;786;p51"/>
          <p:cNvGrpSpPr/>
          <p:nvPr/>
        </p:nvGrpSpPr>
        <p:grpSpPr>
          <a:xfrm rot="-5400000">
            <a:off x="571920" y="4039713"/>
            <a:ext cx="268601" cy="268601"/>
            <a:chOff x="5931582" y="4864782"/>
            <a:chExt cx="328836" cy="328836"/>
          </a:xfrm>
        </p:grpSpPr>
        <p:sp>
          <p:nvSpPr>
            <p:cNvPr id="787" name="Google Shape;787;p5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88" name="Google Shape;788;p5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89" name="Google Shape;789;p51"/>
          <p:cNvGrpSpPr/>
          <p:nvPr/>
        </p:nvGrpSpPr>
        <p:grpSpPr>
          <a:xfrm rot="-5400000">
            <a:off x="571920" y="4509976"/>
            <a:ext cx="268601" cy="268601"/>
            <a:chOff x="5931582" y="4864782"/>
            <a:chExt cx="328836" cy="328836"/>
          </a:xfrm>
        </p:grpSpPr>
        <p:sp>
          <p:nvSpPr>
            <p:cNvPr id="790" name="Google Shape;790;p5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91" name="Google Shape;791;p5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792" name="Google Shape;792;p51"/>
          <p:cNvGrpSpPr/>
          <p:nvPr/>
        </p:nvGrpSpPr>
        <p:grpSpPr>
          <a:xfrm rot="-5400000">
            <a:off x="571920" y="4974934"/>
            <a:ext cx="268601" cy="268601"/>
            <a:chOff x="5931582" y="4864782"/>
            <a:chExt cx="328836" cy="328836"/>
          </a:xfrm>
        </p:grpSpPr>
        <p:sp>
          <p:nvSpPr>
            <p:cNvPr id="793" name="Google Shape;793;p5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794" name="Google Shape;794;p5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52"/>
          <p:cNvPicPr preferRelativeResize="0"/>
          <p:nvPr>
            <p:ph idx="2" type="pic"/>
          </p:nvPr>
        </p:nvPicPr>
        <p:blipFill rotWithShape="1">
          <a:blip r:embed="rId3">
            <a:alphaModFix/>
          </a:blip>
          <a:srcRect b="0" l="23982" r="41188" t="0"/>
          <a:stretch/>
        </p:blipFill>
        <p:spPr>
          <a:xfrm>
            <a:off x="0" y="-1"/>
            <a:ext cx="4246536" cy="6858000"/>
          </a:xfrm>
          <a:prstGeom prst="rect">
            <a:avLst/>
          </a:prstGeom>
          <a:solidFill>
            <a:schemeClr val="lt2">
              <a:alpha val="49411"/>
            </a:schemeClr>
          </a:solidFill>
          <a:ln>
            <a:noFill/>
          </a:ln>
        </p:spPr>
      </p:pic>
      <p:sp>
        <p:nvSpPr>
          <p:cNvPr id="800" name="Google Shape;800;p52"/>
          <p:cNvSpPr/>
          <p:nvPr/>
        </p:nvSpPr>
        <p:spPr>
          <a:xfrm>
            <a:off x="3415446" y="3643623"/>
            <a:ext cx="3667279" cy="1843410"/>
          </a:xfrm>
          <a:prstGeom prst="roundRect">
            <a:avLst>
              <a:gd fmla="val 10496" name="adj"/>
            </a:avLst>
          </a:prstGeom>
          <a:solidFill>
            <a:schemeClr val="lt1"/>
          </a:solidFill>
          <a:ln>
            <a:noFill/>
          </a:ln>
          <a:effectLst>
            <a:outerShdw blurRad="635000" rotWithShape="0" algn="tl" dir="4920000" dist="114300">
              <a:srgbClr val="3F3F3F">
                <a:alpha val="1529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01" name="Google Shape;801;p52"/>
          <p:cNvSpPr txBox="1"/>
          <p:nvPr/>
        </p:nvSpPr>
        <p:spPr>
          <a:xfrm>
            <a:off x="3649665" y="4184903"/>
            <a:ext cx="320058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Periods of restricted eating (fasting) is alternated with periods of eating </a:t>
            </a:r>
            <a:endParaRPr b="0" i="0" sz="1400" u="none" cap="none" strike="noStrike">
              <a:solidFill>
                <a:srgbClr val="000000"/>
              </a:solidFill>
              <a:latin typeface="Arial"/>
              <a:ea typeface="Arial"/>
              <a:cs typeface="Arial"/>
              <a:sym typeface="Arial"/>
            </a:endParaRPr>
          </a:p>
        </p:txBody>
      </p:sp>
      <p:sp>
        <p:nvSpPr>
          <p:cNvPr id="802" name="Google Shape;802;p52"/>
          <p:cNvSpPr/>
          <p:nvPr/>
        </p:nvSpPr>
        <p:spPr>
          <a:xfrm>
            <a:off x="7610321" y="3643623"/>
            <a:ext cx="3667279" cy="1843410"/>
          </a:xfrm>
          <a:prstGeom prst="roundRect">
            <a:avLst>
              <a:gd fmla="val 10496" name="adj"/>
            </a:avLst>
          </a:prstGeom>
          <a:solidFill>
            <a:schemeClr val="lt1"/>
          </a:solidFill>
          <a:ln>
            <a:noFill/>
          </a:ln>
          <a:effectLst>
            <a:outerShdw blurRad="635000" rotWithShape="0" algn="tl" dir="4920000" dist="114300">
              <a:srgbClr val="3F3F3F">
                <a:alpha val="1529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03" name="Google Shape;803;p52"/>
          <p:cNvSpPr txBox="1"/>
          <p:nvPr/>
        </p:nvSpPr>
        <p:spPr>
          <a:xfrm>
            <a:off x="7844540" y="4184903"/>
            <a:ext cx="320058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Several variations - fasting for multiple days to Time restricted feeding where eating window is 8 hours a day for several weeks </a:t>
            </a:r>
            <a:endParaRPr b="0" i="0" sz="1400" u="none" cap="none" strike="noStrike">
              <a:solidFill>
                <a:srgbClr val="000000"/>
              </a:solidFill>
              <a:latin typeface="Arial"/>
              <a:ea typeface="Arial"/>
              <a:cs typeface="Arial"/>
              <a:sym typeface="Arial"/>
            </a:endParaRPr>
          </a:p>
        </p:txBody>
      </p:sp>
      <p:sp>
        <p:nvSpPr>
          <p:cNvPr id="804" name="Google Shape;804;p52"/>
          <p:cNvSpPr/>
          <p:nvPr/>
        </p:nvSpPr>
        <p:spPr>
          <a:xfrm>
            <a:off x="-14515" y="5646057"/>
            <a:ext cx="1211943" cy="1211943"/>
          </a:xfrm>
          <a:prstGeom prst="rtTriangle">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cxnSp>
        <p:nvCxnSpPr>
          <p:cNvPr id="805" name="Google Shape;805;p52"/>
          <p:cNvCxnSpPr/>
          <p:nvPr/>
        </p:nvCxnSpPr>
        <p:spPr>
          <a:xfrm>
            <a:off x="653145" y="6363882"/>
            <a:ext cx="10929257" cy="0"/>
          </a:xfrm>
          <a:prstGeom prst="straightConnector1">
            <a:avLst/>
          </a:prstGeom>
          <a:noFill/>
          <a:ln cap="flat" cmpd="sng" w="9525">
            <a:solidFill>
              <a:srgbClr val="E4F0F0"/>
            </a:solidFill>
            <a:prstDash val="solid"/>
            <a:miter lim="800000"/>
            <a:headEnd len="sm" w="sm" type="none"/>
            <a:tailEnd len="sm" w="sm" type="none"/>
          </a:ln>
        </p:spPr>
      </p:cxnSp>
      <p:sp>
        <p:nvSpPr>
          <p:cNvPr id="806" name="Google Shape;806;p52"/>
          <p:cNvSpPr txBox="1"/>
          <p:nvPr/>
        </p:nvSpPr>
        <p:spPr>
          <a:xfrm>
            <a:off x="4581009" y="1605927"/>
            <a:ext cx="6592088"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Raleway"/>
                <a:ea typeface="Raleway"/>
                <a:cs typeface="Raleway"/>
                <a:sym typeface="Raleway"/>
              </a:rPr>
              <a:t>Intermittent fasting</a:t>
            </a:r>
            <a:endParaRPr b="0" i="0" sz="1400" u="none" cap="none" strike="noStrike">
              <a:solidFill>
                <a:srgbClr val="000000"/>
              </a:solidFill>
              <a:latin typeface="Arial"/>
              <a:ea typeface="Arial"/>
              <a:cs typeface="Arial"/>
              <a:sym typeface="Arial"/>
            </a:endParaRPr>
          </a:p>
        </p:txBody>
      </p:sp>
      <p:sp>
        <p:nvSpPr>
          <p:cNvPr id="807" name="Google Shape;807;p52"/>
          <p:cNvSpPr/>
          <p:nvPr/>
        </p:nvSpPr>
        <p:spPr>
          <a:xfrm>
            <a:off x="4678726" y="2685143"/>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08" name="Google Shape;808;p52"/>
          <p:cNvSpPr/>
          <p:nvPr/>
        </p:nvSpPr>
        <p:spPr>
          <a:xfrm>
            <a:off x="3713337" y="3298259"/>
            <a:ext cx="737616" cy="73761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09" name="Google Shape;809;p52"/>
          <p:cNvSpPr/>
          <p:nvPr/>
        </p:nvSpPr>
        <p:spPr>
          <a:xfrm>
            <a:off x="7906424" y="3298259"/>
            <a:ext cx="737616" cy="737616"/>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10" name="Google Shape;810;p52"/>
          <p:cNvSpPr/>
          <p:nvPr/>
        </p:nvSpPr>
        <p:spPr>
          <a:xfrm>
            <a:off x="3878811" y="3461867"/>
            <a:ext cx="406669" cy="410400"/>
          </a:xfrm>
          <a:custGeom>
            <a:rect b="b" l="l" r="r" t="t"/>
            <a:pathLst>
              <a:path extrusionOk="0" h="1028228" w="1018880">
                <a:moveTo>
                  <a:pt x="0" y="0"/>
                </a:moveTo>
                <a:lnTo>
                  <a:pt x="1018880" y="0"/>
                </a:lnTo>
                <a:lnTo>
                  <a:pt x="1018880" y="1028228"/>
                </a:lnTo>
                <a:lnTo>
                  <a:pt x="0" y="1028228"/>
                </a:lnTo>
                <a:lnTo>
                  <a:pt x="0" y="0"/>
                </a:lnTo>
                <a:close/>
              </a:path>
            </a:pathLst>
          </a:custGeom>
          <a:blipFill rotWithShape="1">
            <a:blip r:embed="rId4">
              <a:alphaModFix/>
            </a:blip>
            <a:stretch>
              <a:fillRect b="0" l="0" r="0" t="0"/>
            </a:stretch>
          </a:blipFill>
          <a:ln>
            <a:noFill/>
          </a:ln>
        </p:spPr>
      </p:sp>
      <p:sp>
        <p:nvSpPr>
          <p:cNvPr id="811" name="Google Shape;811;p52"/>
          <p:cNvSpPr/>
          <p:nvPr/>
        </p:nvSpPr>
        <p:spPr>
          <a:xfrm>
            <a:off x="8070032" y="3461867"/>
            <a:ext cx="410400" cy="410400"/>
          </a:xfrm>
          <a:custGeom>
            <a:rect b="b" l="l" r="r" t="t"/>
            <a:pathLst>
              <a:path extrusionOk="0" h="1028228" w="1028228">
                <a:moveTo>
                  <a:pt x="0" y="0"/>
                </a:moveTo>
                <a:lnTo>
                  <a:pt x="1028227" y="0"/>
                </a:lnTo>
                <a:lnTo>
                  <a:pt x="1028227" y="1028228"/>
                </a:lnTo>
                <a:lnTo>
                  <a:pt x="0" y="1028228"/>
                </a:lnTo>
                <a:lnTo>
                  <a:pt x="0" y="0"/>
                </a:lnTo>
                <a:close/>
              </a:path>
            </a:pathLst>
          </a:custGeom>
          <a:blipFill rotWithShape="1">
            <a:blip r:embed="rId5">
              <a:alphaModFix/>
            </a:blip>
            <a:stretch>
              <a:fillRect b="0" l="0" r="0" t="0"/>
            </a:stretch>
          </a:blipFill>
          <a:ln>
            <a:noFill/>
          </a:ln>
        </p:spPr>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53"/>
          <p:cNvSpPr txBox="1"/>
          <p:nvPr/>
        </p:nvSpPr>
        <p:spPr>
          <a:xfrm>
            <a:off x="453146" y="1025788"/>
            <a:ext cx="550351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Meal replacement </a:t>
            </a:r>
            <a:endParaRPr b="1" i="0" sz="3600" u="none" cap="none" strike="noStrike">
              <a:solidFill>
                <a:schemeClr val="accent1"/>
              </a:solidFill>
              <a:latin typeface="Raleway"/>
              <a:ea typeface="Raleway"/>
              <a:cs typeface="Raleway"/>
              <a:sym typeface="Raleway"/>
            </a:endParaRPr>
          </a:p>
        </p:txBody>
      </p:sp>
      <p:sp>
        <p:nvSpPr>
          <p:cNvPr id="817" name="Google Shape;817;p53"/>
          <p:cNvSpPr/>
          <p:nvPr/>
        </p:nvSpPr>
        <p:spPr>
          <a:xfrm>
            <a:off x="550863" y="18533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18" name="Google Shape;818;p53"/>
          <p:cNvSpPr/>
          <p:nvPr/>
        </p:nvSpPr>
        <p:spPr>
          <a:xfrm>
            <a:off x="4983544" y="2451651"/>
            <a:ext cx="7208456" cy="26173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19" name="Google Shape;819;p53"/>
          <p:cNvSpPr txBox="1"/>
          <p:nvPr/>
        </p:nvSpPr>
        <p:spPr>
          <a:xfrm>
            <a:off x="6250008" y="3091514"/>
            <a:ext cx="496776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aleway"/>
                <a:ea typeface="Raleway"/>
                <a:cs typeface="Raleway"/>
                <a:sym typeface="Raleway"/>
              </a:rPr>
              <a:t>Functional foods in the form of drink or bar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aleway"/>
                <a:ea typeface="Raleway"/>
                <a:cs typeface="Raleway"/>
                <a:sym typeface="Raleway"/>
              </a:rPr>
              <a:t>Helpful in challenging situations where would otherwise eat unhealthy food </a:t>
            </a:r>
            <a:endParaRPr b="0" i="0" sz="1400" u="none" cap="none" strike="noStrike">
              <a:solidFill>
                <a:srgbClr val="000000"/>
              </a:solidFill>
              <a:latin typeface="Arial"/>
              <a:ea typeface="Arial"/>
              <a:cs typeface="Arial"/>
              <a:sym typeface="Arial"/>
            </a:endParaRPr>
          </a:p>
        </p:txBody>
      </p:sp>
      <p:grpSp>
        <p:nvGrpSpPr>
          <p:cNvPr id="820" name="Google Shape;820;p53"/>
          <p:cNvGrpSpPr/>
          <p:nvPr/>
        </p:nvGrpSpPr>
        <p:grpSpPr>
          <a:xfrm rot="-5400000">
            <a:off x="5766772" y="3130927"/>
            <a:ext cx="268601" cy="268601"/>
            <a:chOff x="5931582" y="4864782"/>
            <a:chExt cx="328836" cy="328836"/>
          </a:xfrm>
        </p:grpSpPr>
        <p:sp>
          <p:nvSpPr>
            <p:cNvPr id="821" name="Google Shape;821;p5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22" name="Google Shape;822;p5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823" name="Google Shape;823;p53"/>
          <p:cNvGrpSpPr/>
          <p:nvPr/>
        </p:nvGrpSpPr>
        <p:grpSpPr>
          <a:xfrm rot="-5400000">
            <a:off x="5766772" y="3684780"/>
            <a:ext cx="268601" cy="268601"/>
            <a:chOff x="5931582" y="4864782"/>
            <a:chExt cx="328836" cy="328836"/>
          </a:xfrm>
        </p:grpSpPr>
        <p:sp>
          <p:nvSpPr>
            <p:cNvPr id="824" name="Google Shape;824;p53"/>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25" name="Google Shape;825;p53"/>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826" name="Google Shape;826;p53"/>
          <p:cNvPicPr preferRelativeResize="0"/>
          <p:nvPr/>
        </p:nvPicPr>
        <p:blipFill>
          <a:blip r:embed="rId3">
            <a:alphaModFix/>
          </a:blip>
          <a:stretch>
            <a:fillRect/>
          </a:stretch>
        </p:blipFill>
        <p:spPr>
          <a:xfrm>
            <a:off x="0" y="2451650"/>
            <a:ext cx="4992123" cy="26172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54"/>
          <p:cNvSpPr txBox="1"/>
          <p:nvPr/>
        </p:nvSpPr>
        <p:spPr>
          <a:xfrm>
            <a:off x="453146" y="1744401"/>
            <a:ext cx="550351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Best diet? </a:t>
            </a:r>
            <a:endParaRPr b="1" i="0" sz="3600" u="none" cap="none" strike="noStrike">
              <a:solidFill>
                <a:schemeClr val="accent1"/>
              </a:solidFill>
              <a:latin typeface="Raleway"/>
              <a:ea typeface="Raleway"/>
              <a:cs typeface="Raleway"/>
              <a:sym typeface="Raleway"/>
            </a:endParaRPr>
          </a:p>
        </p:txBody>
      </p:sp>
      <p:sp>
        <p:nvSpPr>
          <p:cNvPr id="832" name="Google Shape;832;p54"/>
          <p:cNvSpPr/>
          <p:nvPr/>
        </p:nvSpPr>
        <p:spPr>
          <a:xfrm>
            <a:off x="550863" y="2641896"/>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33" name="Google Shape;833;p54"/>
          <p:cNvSpPr txBox="1"/>
          <p:nvPr/>
        </p:nvSpPr>
        <p:spPr>
          <a:xfrm>
            <a:off x="453147" y="3004863"/>
            <a:ext cx="4638684"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The best nutritional intervention is a plan that is evidence based, quantitatively sound , qualitatively appropriate and one the patient prefers and is therefore more likely to adhere to over a lifetime</a:t>
            </a:r>
            <a:endParaRPr b="0" i="0" sz="1400" u="none" cap="none" strike="noStrike">
              <a:solidFill>
                <a:srgbClr val="000000"/>
              </a:solidFill>
              <a:latin typeface="Arial"/>
              <a:ea typeface="Arial"/>
              <a:cs typeface="Arial"/>
              <a:sym typeface="Arial"/>
            </a:endParaRPr>
          </a:p>
        </p:txBody>
      </p:sp>
      <p:pic>
        <p:nvPicPr>
          <p:cNvPr id="834" name="Google Shape;834;p54"/>
          <p:cNvPicPr preferRelativeResize="0"/>
          <p:nvPr/>
        </p:nvPicPr>
        <p:blipFill rotWithShape="1">
          <a:blip r:embed="rId3">
            <a:alphaModFix/>
          </a:blip>
          <a:srcRect b="0" l="14074" r="7432" t="0"/>
          <a:stretch/>
        </p:blipFill>
        <p:spPr>
          <a:xfrm>
            <a:off x="5379930" y="1278771"/>
            <a:ext cx="6413326" cy="45959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55"/>
          <p:cNvSpPr txBox="1"/>
          <p:nvPr>
            <p:ph type="title"/>
          </p:nvPr>
        </p:nvSpPr>
        <p:spPr>
          <a:xfrm>
            <a:off x="497492" y="687599"/>
            <a:ext cx="4304533" cy="132799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Raleway"/>
              <a:buNone/>
            </a:pPr>
            <a:r>
              <a:rPr b="1" lang="en-US" sz="3600">
                <a:solidFill>
                  <a:schemeClr val="accent1"/>
                </a:solidFill>
                <a:latin typeface="Raleway"/>
                <a:ea typeface="Raleway"/>
                <a:cs typeface="Raleway"/>
                <a:sym typeface="Raleway"/>
              </a:rPr>
              <a:t>Mediterranean diet </a:t>
            </a:r>
            <a:endParaRPr b="1" sz="3600">
              <a:solidFill>
                <a:schemeClr val="accent1"/>
              </a:solidFill>
              <a:latin typeface="Raleway"/>
              <a:ea typeface="Raleway"/>
              <a:cs typeface="Raleway"/>
              <a:sym typeface="Raleway"/>
            </a:endParaRPr>
          </a:p>
        </p:txBody>
      </p:sp>
      <p:sp>
        <p:nvSpPr>
          <p:cNvPr id="840" name="Google Shape;840;p55"/>
          <p:cNvSpPr/>
          <p:nvPr/>
        </p:nvSpPr>
        <p:spPr>
          <a:xfrm>
            <a:off x="631760" y="1997490"/>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41" name="Google Shape;841;p55"/>
          <p:cNvSpPr/>
          <p:nvPr/>
        </p:nvSpPr>
        <p:spPr>
          <a:xfrm>
            <a:off x="1259658" y="2480724"/>
            <a:ext cx="2653321"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Olive oil is the main source of fat </a:t>
            </a:r>
            <a:endParaRPr b="0" i="0" sz="1400" u="none" cap="none" strike="noStrike">
              <a:solidFill>
                <a:srgbClr val="000000"/>
              </a:solidFill>
              <a:latin typeface="Arial"/>
              <a:ea typeface="Arial"/>
              <a:cs typeface="Arial"/>
              <a:sym typeface="Arial"/>
            </a:endParaRPr>
          </a:p>
        </p:txBody>
      </p:sp>
      <p:sp>
        <p:nvSpPr>
          <p:cNvPr id="842" name="Google Shape;842;p55"/>
          <p:cNvSpPr/>
          <p:nvPr/>
        </p:nvSpPr>
        <p:spPr>
          <a:xfrm>
            <a:off x="1259658" y="3233370"/>
            <a:ext cx="3175723"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High intake of vegetables, legumes, whole grains, nuts and seeds </a:t>
            </a:r>
            <a:endParaRPr b="0" i="0" sz="1400" u="none" cap="none" strike="noStrike">
              <a:solidFill>
                <a:srgbClr val="000000"/>
              </a:solidFill>
              <a:latin typeface="Arial"/>
              <a:ea typeface="Arial"/>
              <a:cs typeface="Arial"/>
              <a:sym typeface="Arial"/>
            </a:endParaRPr>
          </a:p>
        </p:txBody>
      </p:sp>
      <p:sp>
        <p:nvSpPr>
          <p:cNvPr id="843" name="Google Shape;843;p55"/>
          <p:cNvSpPr/>
          <p:nvPr/>
        </p:nvSpPr>
        <p:spPr>
          <a:xfrm>
            <a:off x="1259658" y="4259376"/>
            <a:ext cx="3175723"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Moderate intake of seafood, poultry, eggs, dairy products </a:t>
            </a:r>
            <a:endParaRPr b="0" i="0" sz="1400" u="none" cap="none" strike="noStrike">
              <a:solidFill>
                <a:srgbClr val="000000"/>
              </a:solidFill>
              <a:latin typeface="Arial"/>
              <a:ea typeface="Arial"/>
              <a:cs typeface="Arial"/>
              <a:sym typeface="Arial"/>
            </a:endParaRPr>
          </a:p>
        </p:txBody>
      </p:sp>
      <p:sp>
        <p:nvSpPr>
          <p:cNvPr id="844" name="Google Shape;844;p55"/>
          <p:cNvSpPr/>
          <p:nvPr/>
        </p:nvSpPr>
        <p:spPr>
          <a:xfrm>
            <a:off x="621898" y="4312384"/>
            <a:ext cx="514350" cy="51435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845" name="Google Shape;845;p55"/>
          <p:cNvSpPr/>
          <p:nvPr/>
        </p:nvSpPr>
        <p:spPr>
          <a:xfrm>
            <a:off x="621898" y="338576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846" name="Google Shape;846;p55"/>
          <p:cNvSpPr/>
          <p:nvPr/>
        </p:nvSpPr>
        <p:spPr>
          <a:xfrm>
            <a:off x="621898" y="2533732"/>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pic>
        <p:nvPicPr>
          <p:cNvPr id="847" name="Google Shape;847;p55"/>
          <p:cNvPicPr preferRelativeResize="0"/>
          <p:nvPr>
            <p:ph idx="2" type="pic"/>
          </p:nvPr>
        </p:nvPicPr>
        <p:blipFill rotWithShape="1">
          <a:blip r:embed="rId3">
            <a:alphaModFix/>
          </a:blip>
          <a:srcRect b="0" l="34452" r="19453" t="0"/>
          <a:stretch/>
        </p:blipFill>
        <p:spPr>
          <a:xfrm>
            <a:off x="6256257" y="950179"/>
            <a:ext cx="4468763" cy="4957642"/>
          </a:xfrm>
          <a:prstGeom prst="roundRect">
            <a:avLst>
              <a:gd fmla="val 6752" name="adj"/>
            </a:avLst>
          </a:prstGeom>
          <a:noFill/>
          <a:ln>
            <a:noFill/>
          </a:ln>
        </p:spPr>
      </p:pic>
      <p:sp>
        <p:nvSpPr>
          <p:cNvPr id="848" name="Google Shape;848;p55"/>
          <p:cNvSpPr/>
          <p:nvPr/>
        </p:nvSpPr>
        <p:spPr>
          <a:xfrm>
            <a:off x="552494" y="5151445"/>
            <a:ext cx="410817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Considered to be the healthiest dietary pattern available to reduce the prevalence of overweight and obesity </a:t>
            </a:r>
            <a:endParaRPr b="0" i="0" sz="1400" u="none" cap="none" strike="noStrike">
              <a:solidFill>
                <a:srgbClr val="000000"/>
              </a:solidFill>
              <a:latin typeface="Arial"/>
              <a:ea typeface="Arial"/>
              <a:cs typeface="Arial"/>
              <a:sym typeface="Arial"/>
            </a:endParaRPr>
          </a:p>
        </p:txBody>
      </p:sp>
      <p:sp>
        <p:nvSpPr>
          <p:cNvPr id="849" name="Google Shape;849;p55"/>
          <p:cNvSpPr/>
          <p:nvPr/>
        </p:nvSpPr>
        <p:spPr>
          <a:xfrm>
            <a:off x="779632" y="2659996"/>
            <a:ext cx="224871" cy="262214"/>
          </a:xfrm>
          <a:custGeom>
            <a:rect b="b" l="l" r="r" t="t"/>
            <a:pathLst>
              <a:path extrusionOk="0" h="1279103" w="906564">
                <a:moveTo>
                  <a:pt x="0" y="0"/>
                </a:moveTo>
                <a:lnTo>
                  <a:pt x="906564" y="0"/>
                </a:lnTo>
                <a:lnTo>
                  <a:pt x="906564" y="1279103"/>
                </a:lnTo>
                <a:lnTo>
                  <a:pt x="0" y="12791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850" name="Google Shape;850;p55"/>
          <p:cNvSpPr/>
          <p:nvPr/>
        </p:nvSpPr>
        <p:spPr>
          <a:xfrm>
            <a:off x="751231" y="3526041"/>
            <a:ext cx="276254" cy="213475"/>
          </a:xfrm>
          <a:custGeom>
            <a:rect b="b" l="l" r="r" t="t"/>
            <a:pathLst>
              <a:path extrusionOk="0" h="946681" w="1347589">
                <a:moveTo>
                  <a:pt x="0" y="0"/>
                </a:moveTo>
                <a:lnTo>
                  <a:pt x="1347589" y="0"/>
                </a:lnTo>
                <a:lnTo>
                  <a:pt x="1347589" y="946681"/>
                </a:lnTo>
                <a:lnTo>
                  <a:pt x="0" y="94668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851" name="Google Shape;851;p55"/>
          <p:cNvSpPr/>
          <p:nvPr/>
        </p:nvSpPr>
        <p:spPr>
          <a:xfrm>
            <a:off x="757528" y="4459598"/>
            <a:ext cx="251139" cy="215351"/>
          </a:xfrm>
          <a:custGeom>
            <a:rect b="b" l="l" r="r" t="t"/>
            <a:pathLst>
              <a:path extrusionOk="0" h="1155557" w="1347589">
                <a:moveTo>
                  <a:pt x="0" y="0"/>
                </a:moveTo>
                <a:lnTo>
                  <a:pt x="1347589" y="0"/>
                </a:lnTo>
                <a:lnTo>
                  <a:pt x="1347589" y="1155558"/>
                </a:lnTo>
                <a:lnTo>
                  <a:pt x="0" y="1155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56"/>
          <p:cNvSpPr txBox="1"/>
          <p:nvPr/>
        </p:nvSpPr>
        <p:spPr>
          <a:xfrm>
            <a:off x="453146" y="485446"/>
            <a:ext cx="815414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Simpler tips to counsel patients </a:t>
            </a:r>
            <a:endParaRPr b="1" i="0" sz="3600" u="none" cap="none" strike="noStrike">
              <a:solidFill>
                <a:schemeClr val="accent1"/>
              </a:solidFill>
              <a:latin typeface="Raleway"/>
              <a:ea typeface="Raleway"/>
              <a:cs typeface="Raleway"/>
              <a:sym typeface="Raleway"/>
            </a:endParaRPr>
          </a:p>
        </p:txBody>
      </p:sp>
      <p:sp>
        <p:nvSpPr>
          <p:cNvPr id="857" name="Google Shape;857;p56"/>
          <p:cNvSpPr/>
          <p:nvPr/>
        </p:nvSpPr>
        <p:spPr>
          <a:xfrm>
            <a:off x="550863" y="141607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858" name="Google Shape;858;p56"/>
          <p:cNvSpPr txBox="1"/>
          <p:nvPr/>
        </p:nvSpPr>
        <p:spPr>
          <a:xfrm>
            <a:off x="453146" y="1792291"/>
            <a:ext cx="550351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Raleway"/>
                <a:ea typeface="Raleway"/>
                <a:cs typeface="Raleway"/>
                <a:sym typeface="Raleway"/>
              </a:rPr>
              <a:t>Plate method </a:t>
            </a:r>
            <a:endParaRPr b="0" i="0" sz="1400" u="none" cap="none" strike="noStrike">
              <a:solidFill>
                <a:srgbClr val="000000"/>
              </a:solidFill>
              <a:latin typeface="Arial"/>
              <a:ea typeface="Arial"/>
              <a:cs typeface="Arial"/>
              <a:sym typeface="Arial"/>
            </a:endParaRPr>
          </a:p>
        </p:txBody>
      </p:sp>
      <p:sp>
        <p:nvSpPr>
          <p:cNvPr id="859" name="Google Shape;859;p56"/>
          <p:cNvSpPr txBox="1"/>
          <p:nvPr/>
        </p:nvSpPr>
        <p:spPr>
          <a:xfrm>
            <a:off x="453146" y="2429410"/>
            <a:ext cx="6391602" cy="37548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F3F3F"/>
                </a:solidFill>
                <a:latin typeface="Raleway"/>
                <a:ea typeface="Raleway"/>
                <a:cs typeface="Raleway"/>
                <a:sym typeface="Raleway"/>
              </a:rPr>
              <a:t>Fill 1/2 of the plate with non-starchy vegetables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F3F3F"/>
                </a:solidFill>
                <a:latin typeface="Raleway"/>
                <a:ea typeface="Raleway"/>
                <a:cs typeface="Raleway"/>
                <a:sym typeface="Raleway"/>
              </a:rPr>
              <a:t>Non starchy vegetables are low in carbohydrates. One serving amounts to one cup raw veggies, such as a salad greens or 1/2 cup cooked, such as broccoli. You can have as many non-starchy vegetables as you like, but make sure at least half of your plate is filled with things like green salad, broccoli, or asparagus.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F3F3F"/>
                </a:solidFill>
                <a:latin typeface="Raleway"/>
                <a:ea typeface="Raleway"/>
                <a:cs typeface="Raleway"/>
                <a:sym typeface="Raleway"/>
              </a:rPr>
              <a:t>Fill 1/4 of the plate with grains, starchy vegetables, or beans and lentils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F3F3F"/>
                </a:solidFill>
                <a:latin typeface="Raleway"/>
                <a:ea typeface="Raleway"/>
                <a:cs typeface="Raleway"/>
                <a:sym typeface="Raleway"/>
              </a:rPr>
              <a:t>Choose whole grains such as brown rice or quinoa which are rich in vitamins, minerals, and fiber. Beans and lentils contain both starch and protein with good amounts of fiber.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F3F3F"/>
                </a:solidFill>
                <a:latin typeface="Raleway"/>
                <a:ea typeface="Raleway"/>
                <a:cs typeface="Raleway"/>
                <a:sym typeface="Raleway"/>
              </a:rPr>
              <a:t>Fill 1/4 of the plate with Protein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F3F3F"/>
                </a:solidFill>
                <a:latin typeface="Raleway"/>
                <a:ea typeface="Raleway"/>
                <a:cs typeface="Raleway"/>
                <a:sym typeface="Raleway"/>
              </a:rPr>
              <a:t>This section includes meat and other protein sources, such as eggs and fish. Look for lean cuts of meat and low-fat cheeses. 1/4 of the plate is equivalent to a 3 oz cooked portion (about the size of a deck of cards or the palm of your hand). </a:t>
            </a:r>
            <a:endParaRPr b="0" i="0" sz="1400" u="none" cap="none" strike="noStrike">
              <a:solidFill>
                <a:srgbClr val="000000"/>
              </a:solidFill>
              <a:latin typeface="Arial"/>
              <a:ea typeface="Arial"/>
              <a:cs typeface="Arial"/>
              <a:sym typeface="Arial"/>
            </a:endParaRPr>
          </a:p>
        </p:txBody>
      </p:sp>
      <p:pic>
        <p:nvPicPr>
          <p:cNvPr id="860" name="Google Shape;860;p56"/>
          <p:cNvPicPr preferRelativeResize="0"/>
          <p:nvPr/>
        </p:nvPicPr>
        <p:blipFill rotWithShape="1">
          <a:blip r:embed="rId3">
            <a:alphaModFix/>
          </a:blip>
          <a:srcRect b="0" l="18978" r="21966" t="37890"/>
          <a:stretch/>
        </p:blipFill>
        <p:spPr>
          <a:xfrm>
            <a:off x="7581335" y="1812700"/>
            <a:ext cx="4059803" cy="4059803"/>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1"/>
          <p:cNvSpPr txBox="1"/>
          <p:nvPr/>
        </p:nvSpPr>
        <p:spPr>
          <a:xfrm>
            <a:off x="437652" y="938432"/>
            <a:ext cx="9560520" cy="5491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Obesity in the US</a:t>
            </a:r>
            <a:endParaRPr b="0" i="0" sz="1400" u="none" cap="none" strike="noStrike">
              <a:solidFill>
                <a:srgbClr val="000000"/>
              </a:solidFill>
              <a:latin typeface="Arial"/>
              <a:ea typeface="Arial"/>
              <a:cs typeface="Arial"/>
              <a:sym typeface="Arial"/>
            </a:endParaRPr>
          </a:p>
        </p:txBody>
      </p:sp>
      <p:sp>
        <p:nvSpPr>
          <p:cNvPr id="99" name="Google Shape;99;p21"/>
          <p:cNvSpPr/>
          <p:nvPr/>
        </p:nvSpPr>
        <p:spPr>
          <a:xfrm>
            <a:off x="571920" y="180747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0" name="Google Shape;100;p21"/>
          <p:cNvSpPr txBox="1"/>
          <p:nvPr/>
        </p:nvSpPr>
        <p:spPr>
          <a:xfrm>
            <a:off x="958331" y="2455808"/>
            <a:ext cx="4701490" cy="21852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Rate of obesity has been **doubling** in adolescents and adults since 1990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By 2025, expected that 256 million people will have overweight or obesity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In most states, **2 out of 3 adults** are expected to have obesity</a:t>
            </a:r>
            <a:endParaRPr b="0" i="0" sz="1400" u="none" cap="none" strike="noStrike">
              <a:solidFill>
                <a:srgbClr val="000000"/>
              </a:solidFill>
              <a:latin typeface="Arial"/>
              <a:ea typeface="Arial"/>
              <a:cs typeface="Arial"/>
              <a:sym typeface="Arial"/>
            </a:endParaRPr>
          </a:p>
        </p:txBody>
      </p:sp>
      <p:grpSp>
        <p:nvGrpSpPr>
          <p:cNvPr id="101" name="Google Shape;101;p21"/>
          <p:cNvGrpSpPr/>
          <p:nvPr/>
        </p:nvGrpSpPr>
        <p:grpSpPr>
          <a:xfrm rot="-5400000">
            <a:off x="571920" y="2458762"/>
            <a:ext cx="268601" cy="268601"/>
            <a:chOff x="5931582" y="4864782"/>
            <a:chExt cx="328836" cy="328836"/>
          </a:xfrm>
        </p:grpSpPr>
        <p:sp>
          <p:nvSpPr>
            <p:cNvPr id="102" name="Google Shape;102;p2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3" name="Google Shape;103;p2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4" name="Google Shape;104;p21"/>
          <p:cNvGrpSpPr/>
          <p:nvPr/>
        </p:nvGrpSpPr>
        <p:grpSpPr>
          <a:xfrm rot="-5400000">
            <a:off x="571920" y="3239750"/>
            <a:ext cx="268601" cy="268601"/>
            <a:chOff x="5931582" y="4864782"/>
            <a:chExt cx="328836" cy="328836"/>
          </a:xfrm>
        </p:grpSpPr>
        <p:sp>
          <p:nvSpPr>
            <p:cNvPr id="105" name="Google Shape;105;p2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6" name="Google Shape;106;p2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7" name="Google Shape;107;p21"/>
          <p:cNvGrpSpPr/>
          <p:nvPr/>
        </p:nvGrpSpPr>
        <p:grpSpPr>
          <a:xfrm rot="-5400000">
            <a:off x="571920" y="4037508"/>
            <a:ext cx="268601" cy="268601"/>
            <a:chOff x="5931582" y="4864782"/>
            <a:chExt cx="328836" cy="328836"/>
          </a:xfrm>
        </p:grpSpPr>
        <p:sp>
          <p:nvSpPr>
            <p:cNvPr id="108" name="Google Shape;108;p2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9" name="Google Shape;109;p2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110" name="Google Shape;110;p21"/>
          <p:cNvSpPr/>
          <p:nvPr/>
        </p:nvSpPr>
        <p:spPr>
          <a:xfrm>
            <a:off x="6096001" y="1628504"/>
            <a:ext cx="5545137" cy="4716733"/>
          </a:xfrm>
          <a:prstGeom prst="roundRect">
            <a:avLst>
              <a:gd fmla="val 3647" name="adj"/>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111" name="Google Shape;111;p21"/>
          <p:cNvPicPr preferRelativeResize="0"/>
          <p:nvPr/>
        </p:nvPicPr>
        <p:blipFill rotWithShape="1">
          <a:blip r:embed="rId3">
            <a:alphaModFix/>
          </a:blip>
          <a:srcRect b="49545" l="26427" r="36268" t="2709"/>
          <a:stretch/>
        </p:blipFill>
        <p:spPr>
          <a:xfrm>
            <a:off x="6305007" y="2167393"/>
            <a:ext cx="2420982" cy="1746079"/>
          </a:xfrm>
          <a:prstGeom prst="roundRect">
            <a:avLst>
              <a:gd fmla="val 4858" name="adj"/>
            </a:avLst>
          </a:prstGeom>
          <a:noFill/>
          <a:ln>
            <a:noFill/>
          </a:ln>
        </p:spPr>
      </p:pic>
      <p:pic>
        <p:nvPicPr>
          <p:cNvPr id="112" name="Google Shape;112;p21"/>
          <p:cNvPicPr preferRelativeResize="0"/>
          <p:nvPr/>
        </p:nvPicPr>
        <p:blipFill rotWithShape="1">
          <a:blip r:embed="rId3">
            <a:alphaModFix/>
          </a:blip>
          <a:srcRect b="49545" l="63869" r="219" t="2709"/>
          <a:stretch/>
        </p:blipFill>
        <p:spPr>
          <a:xfrm>
            <a:off x="9063318" y="2167393"/>
            <a:ext cx="2330736" cy="1746079"/>
          </a:xfrm>
          <a:prstGeom prst="roundRect">
            <a:avLst>
              <a:gd fmla="val 5885" name="adj"/>
            </a:avLst>
          </a:prstGeom>
          <a:noFill/>
          <a:ln>
            <a:noFill/>
          </a:ln>
        </p:spPr>
      </p:pic>
      <p:pic>
        <p:nvPicPr>
          <p:cNvPr id="113" name="Google Shape;113;p21"/>
          <p:cNvPicPr preferRelativeResize="0"/>
          <p:nvPr/>
        </p:nvPicPr>
        <p:blipFill rotWithShape="1">
          <a:blip r:embed="rId3">
            <a:alphaModFix/>
          </a:blip>
          <a:srcRect b="521" l="26427" r="36268" t="54012"/>
          <a:stretch/>
        </p:blipFill>
        <p:spPr>
          <a:xfrm>
            <a:off x="6305007" y="4518212"/>
            <a:ext cx="2420982" cy="1662710"/>
          </a:xfrm>
          <a:prstGeom prst="roundRect">
            <a:avLst>
              <a:gd fmla="val 6423" name="adj"/>
            </a:avLst>
          </a:prstGeom>
          <a:noFill/>
          <a:ln>
            <a:noFill/>
          </a:ln>
        </p:spPr>
      </p:pic>
      <p:pic>
        <p:nvPicPr>
          <p:cNvPr id="114" name="Google Shape;114;p21"/>
          <p:cNvPicPr preferRelativeResize="0"/>
          <p:nvPr/>
        </p:nvPicPr>
        <p:blipFill rotWithShape="1">
          <a:blip r:embed="rId3">
            <a:alphaModFix/>
          </a:blip>
          <a:srcRect b="521" l="62697" r="0" t="54012"/>
          <a:stretch/>
        </p:blipFill>
        <p:spPr>
          <a:xfrm>
            <a:off x="9063318" y="4518212"/>
            <a:ext cx="2330736" cy="1662710"/>
          </a:xfrm>
          <a:prstGeom prst="roundRect">
            <a:avLst>
              <a:gd fmla="val 6423" name="adj"/>
            </a:avLst>
          </a:prstGeom>
          <a:noFill/>
          <a:ln>
            <a:noFill/>
          </a:ln>
        </p:spPr>
      </p:pic>
      <p:sp>
        <p:nvSpPr>
          <p:cNvPr id="115" name="Google Shape;115;p21"/>
          <p:cNvSpPr txBox="1"/>
          <p:nvPr/>
        </p:nvSpPr>
        <p:spPr>
          <a:xfrm>
            <a:off x="6305006" y="1721117"/>
            <a:ext cx="2420983"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A </a:t>
            </a:r>
            <a:r>
              <a:rPr b="0" i="0" lang="en-US" sz="1000" u="none" cap="none" strike="noStrike">
                <a:solidFill>
                  <a:schemeClr val="dk1"/>
                </a:solidFill>
                <a:latin typeface="Raleway"/>
                <a:ea typeface="Raleway"/>
                <a:cs typeface="Raleway"/>
                <a:sym typeface="Raleway"/>
              </a:rPr>
              <a:t>Older adolescent maies (aged 15-24 years)</a:t>
            </a:r>
            <a:endParaRPr b="0" i="0" sz="1100" u="none" cap="none" strike="noStrike">
              <a:solidFill>
                <a:schemeClr val="dk1"/>
              </a:solidFill>
              <a:latin typeface="Raleway"/>
              <a:ea typeface="Raleway"/>
              <a:cs typeface="Raleway"/>
              <a:sym typeface="Raleway"/>
            </a:endParaRPr>
          </a:p>
        </p:txBody>
      </p:sp>
      <p:sp>
        <p:nvSpPr>
          <p:cNvPr id="116" name="Google Shape;116;p21"/>
          <p:cNvSpPr txBox="1"/>
          <p:nvPr/>
        </p:nvSpPr>
        <p:spPr>
          <a:xfrm>
            <a:off x="9063319" y="1721117"/>
            <a:ext cx="2330736"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B </a:t>
            </a:r>
            <a:r>
              <a:rPr b="0" i="0" lang="en-US" sz="1000" u="none" cap="none" strike="noStrike">
                <a:solidFill>
                  <a:schemeClr val="dk1"/>
                </a:solidFill>
                <a:latin typeface="Raleway"/>
                <a:ea typeface="Raleway"/>
                <a:cs typeface="Raleway"/>
                <a:sym typeface="Raleway"/>
              </a:rPr>
              <a:t>Older adolescent females (aged 15-24 years)</a:t>
            </a:r>
            <a:endParaRPr b="0" i="0" sz="1100" u="none" cap="none" strike="noStrike">
              <a:solidFill>
                <a:schemeClr val="dk1"/>
              </a:solidFill>
              <a:latin typeface="Raleway"/>
              <a:ea typeface="Raleway"/>
              <a:cs typeface="Raleway"/>
              <a:sym typeface="Raleway"/>
            </a:endParaRPr>
          </a:p>
        </p:txBody>
      </p:sp>
      <p:sp>
        <p:nvSpPr>
          <p:cNvPr id="117" name="Google Shape;117;p21"/>
          <p:cNvSpPr txBox="1"/>
          <p:nvPr/>
        </p:nvSpPr>
        <p:spPr>
          <a:xfrm>
            <a:off x="6305006" y="4077342"/>
            <a:ext cx="242098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C </a:t>
            </a:r>
            <a:r>
              <a:rPr b="0" i="0" lang="en-US" sz="1000" u="none" cap="none" strike="noStrike">
                <a:solidFill>
                  <a:schemeClr val="dk1"/>
                </a:solidFill>
                <a:latin typeface="Raleway"/>
                <a:ea typeface="Raleway"/>
                <a:cs typeface="Raleway"/>
                <a:sym typeface="Raleway"/>
              </a:rPr>
              <a:t>Adult males (aged &gt;25 years)</a:t>
            </a:r>
            <a:endParaRPr b="0" i="0" sz="1100" u="none" cap="none" strike="noStrike">
              <a:solidFill>
                <a:schemeClr val="dk1"/>
              </a:solidFill>
              <a:latin typeface="Raleway"/>
              <a:ea typeface="Raleway"/>
              <a:cs typeface="Raleway"/>
              <a:sym typeface="Raleway"/>
            </a:endParaRPr>
          </a:p>
        </p:txBody>
      </p:sp>
      <p:sp>
        <p:nvSpPr>
          <p:cNvPr id="118" name="Google Shape;118;p21"/>
          <p:cNvSpPr txBox="1"/>
          <p:nvPr/>
        </p:nvSpPr>
        <p:spPr>
          <a:xfrm>
            <a:off x="9063319" y="4077342"/>
            <a:ext cx="233073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aleway"/>
                <a:ea typeface="Raleway"/>
                <a:cs typeface="Raleway"/>
                <a:sym typeface="Raleway"/>
              </a:rPr>
              <a:t>D </a:t>
            </a:r>
            <a:r>
              <a:rPr b="0" i="0" lang="en-US" sz="1000" u="none" cap="none" strike="noStrike">
                <a:solidFill>
                  <a:schemeClr val="dk1"/>
                </a:solidFill>
                <a:latin typeface="Raleway"/>
                <a:ea typeface="Raleway"/>
                <a:cs typeface="Raleway"/>
                <a:sym typeface="Raleway"/>
              </a:rPr>
              <a:t>Adult females (aged &gt;25 years)</a:t>
            </a:r>
            <a:endParaRPr b="0" i="0" sz="11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57"/>
          <p:cNvSpPr txBox="1"/>
          <p:nvPr/>
        </p:nvSpPr>
        <p:spPr>
          <a:xfrm>
            <a:off x="453146" y="485446"/>
            <a:ext cx="815414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Simpler tips to counsel patients </a:t>
            </a:r>
            <a:endParaRPr b="1" i="0" sz="3600" u="none" cap="none" strike="noStrike">
              <a:solidFill>
                <a:schemeClr val="accent1"/>
              </a:solidFill>
              <a:latin typeface="Raleway"/>
              <a:ea typeface="Raleway"/>
              <a:cs typeface="Raleway"/>
              <a:sym typeface="Raleway"/>
            </a:endParaRPr>
          </a:p>
        </p:txBody>
      </p:sp>
      <p:sp>
        <p:nvSpPr>
          <p:cNvPr id="866" name="Google Shape;866;p57"/>
          <p:cNvSpPr/>
          <p:nvPr/>
        </p:nvSpPr>
        <p:spPr>
          <a:xfrm>
            <a:off x="550863" y="141607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867" name="Google Shape;867;p57"/>
          <p:cNvGrpSpPr/>
          <p:nvPr/>
        </p:nvGrpSpPr>
        <p:grpSpPr>
          <a:xfrm>
            <a:off x="4294981" y="2396787"/>
            <a:ext cx="3592287" cy="3434450"/>
            <a:chOff x="2835774" y="1294163"/>
            <a:chExt cx="3430811" cy="3280071"/>
          </a:xfrm>
        </p:grpSpPr>
        <p:sp>
          <p:nvSpPr>
            <p:cNvPr id="868" name="Google Shape;868;p57"/>
            <p:cNvSpPr/>
            <p:nvPr/>
          </p:nvSpPr>
          <p:spPr>
            <a:xfrm>
              <a:off x="3685819" y="1294163"/>
              <a:ext cx="178405" cy="342573"/>
            </a:xfrm>
            <a:custGeom>
              <a:rect b="b" l="l" r="r" t="t"/>
              <a:pathLst>
                <a:path extrusionOk="0" h="342573" w="178405">
                  <a:moveTo>
                    <a:pt x="0" y="0"/>
                  </a:moveTo>
                  <a:lnTo>
                    <a:pt x="178405" y="250584"/>
                  </a:lnTo>
                  <a:lnTo>
                    <a:pt x="48320" y="342573"/>
                  </a:lnTo>
                  <a:lnTo>
                    <a:pt x="0"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69" name="Google Shape;869;p57"/>
            <p:cNvSpPr/>
            <p:nvPr/>
          </p:nvSpPr>
          <p:spPr>
            <a:xfrm>
              <a:off x="5287379" y="1316268"/>
              <a:ext cx="182883" cy="340243"/>
            </a:xfrm>
            <a:custGeom>
              <a:rect b="b" l="l" r="r" t="t"/>
              <a:pathLst>
                <a:path extrusionOk="0" h="340243" w="182883">
                  <a:moveTo>
                    <a:pt x="182883" y="0"/>
                  </a:moveTo>
                  <a:lnTo>
                    <a:pt x="126786" y="340243"/>
                  </a:lnTo>
                  <a:lnTo>
                    <a:pt x="0" y="245978"/>
                  </a:lnTo>
                  <a:lnTo>
                    <a:pt x="182883"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0" name="Google Shape;870;p57"/>
            <p:cNvSpPr/>
            <p:nvPr/>
          </p:nvSpPr>
          <p:spPr>
            <a:xfrm>
              <a:off x="3409126" y="1496703"/>
              <a:ext cx="309913" cy="254494"/>
            </a:xfrm>
            <a:custGeom>
              <a:rect b="b" l="l" r="r" t="t"/>
              <a:pathLst>
                <a:path extrusionOk="0" h="254494" w="309913">
                  <a:moveTo>
                    <a:pt x="0" y="0"/>
                  </a:moveTo>
                  <a:lnTo>
                    <a:pt x="309913" y="150581"/>
                  </a:lnTo>
                  <a:lnTo>
                    <a:pt x="179693" y="245191"/>
                  </a:lnTo>
                  <a:lnTo>
                    <a:pt x="183663" y="254494"/>
                  </a:lnTo>
                  <a:lnTo>
                    <a:pt x="0"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1" name="Google Shape;871;p57"/>
            <p:cNvSpPr/>
            <p:nvPr/>
          </p:nvSpPr>
          <p:spPr>
            <a:xfrm>
              <a:off x="5426137" y="1518144"/>
              <a:ext cx="309549" cy="248315"/>
            </a:xfrm>
            <a:custGeom>
              <a:rect b="b" l="l" r="r" t="t"/>
              <a:pathLst>
                <a:path extrusionOk="0" h="248315" w="309549">
                  <a:moveTo>
                    <a:pt x="309549" y="0"/>
                  </a:moveTo>
                  <a:lnTo>
                    <a:pt x="124929" y="248315"/>
                  </a:lnTo>
                  <a:lnTo>
                    <a:pt x="128539" y="241019"/>
                  </a:lnTo>
                  <a:lnTo>
                    <a:pt x="0" y="145451"/>
                  </a:lnTo>
                  <a:lnTo>
                    <a:pt x="309549"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2" name="Google Shape;872;p57"/>
            <p:cNvSpPr/>
            <p:nvPr/>
          </p:nvSpPr>
          <p:spPr>
            <a:xfrm>
              <a:off x="3964890" y="1883055"/>
              <a:ext cx="308326" cy="245207"/>
            </a:xfrm>
            <a:custGeom>
              <a:rect b="b" l="l" r="r" t="t"/>
              <a:pathLst>
                <a:path extrusionOk="0" h="245207" w="308326">
                  <a:moveTo>
                    <a:pt x="132273" y="0"/>
                  </a:moveTo>
                  <a:lnTo>
                    <a:pt x="308326" y="245207"/>
                  </a:lnTo>
                  <a:lnTo>
                    <a:pt x="0" y="91270"/>
                  </a:lnTo>
                  <a:lnTo>
                    <a:pt x="132273"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3" name="Google Shape;873;p57"/>
            <p:cNvSpPr/>
            <p:nvPr/>
          </p:nvSpPr>
          <p:spPr>
            <a:xfrm>
              <a:off x="4859931" y="1890020"/>
              <a:ext cx="310537" cy="247146"/>
            </a:xfrm>
            <a:custGeom>
              <a:rect b="b" l="l" r="r" t="t"/>
              <a:pathLst>
                <a:path extrusionOk="0" h="247146" w="310537">
                  <a:moveTo>
                    <a:pt x="183751" y="0"/>
                  </a:moveTo>
                  <a:lnTo>
                    <a:pt x="310537" y="94264"/>
                  </a:lnTo>
                  <a:lnTo>
                    <a:pt x="0" y="247146"/>
                  </a:lnTo>
                  <a:lnTo>
                    <a:pt x="183751"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4" name="Google Shape;874;p57"/>
            <p:cNvSpPr/>
            <p:nvPr/>
          </p:nvSpPr>
          <p:spPr>
            <a:xfrm>
              <a:off x="3813830" y="1976841"/>
              <a:ext cx="186466" cy="351322"/>
            </a:xfrm>
            <a:custGeom>
              <a:rect b="b" l="l" r="r" t="t"/>
              <a:pathLst>
                <a:path extrusionOk="0" h="351322" w="186466">
                  <a:moveTo>
                    <a:pt x="141022" y="0"/>
                  </a:moveTo>
                  <a:lnTo>
                    <a:pt x="186466" y="351322"/>
                  </a:lnTo>
                  <a:lnTo>
                    <a:pt x="0" y="88394"/>
                  </a:lnTo>
                  <a:lnTo>
                    <a:pt x="12839" y="94310"/>
                  </a:lnTo>
                  <a:lnTo>
                    <a:pt x="141022"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5" name="Google Shape;875;p57"/>
            <p:cNvSpPr/>
            <p:nvPr/>
          </p:nvSpPr>
          <p:spPr>
            <a:xfrm>
              <a:off x="5126658" y="1992539"/>
              <a:ext cx="187541" cy="344751"/>
            </a:xfrm>
            <a:custGeom>
              <a:rect b="b" l="l" r="r" t="t"/>
              <a:pathLst>
                <a:path extrusionOk="0" h="344751" w="187541">
                  <a:moveTo>
                    <a:pt x="54912" y="0"/>
                  </a:moveTo>
                  <a:lnTo>
                    <a:pt x="183451" y="95567"/>
                  </a:lnTo>
                  <a:lnTo>
                    <a:pt x="187541" y="98608"/>
                  </a:lnTo>
                  <a:lnTo>
                    <a:pt x="0" y="344751"/>
                  </a:lnTo>
                  <a:lnTo>
                    <a:pt x="54912"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6" name="Google Shape;876;p57"/>
            <p:cNvSpPr/>
            <p:nvPr/>
          </p:nvSpPr>
          <p:spPr>
            <a:xfrm>
              <a:off x="3518530" y="2882864"/>
              <a:ext cx="294348" cy="242461"/>
            </a:xfrm>
            <a:custGeom>
              <a:rect b="b" l="l" r="r" t="t"/>
              <a:pathLst>
                <a:path extrusionOk="0" h="242461" w="294348">
                  <a:moveTo>
                    <a:pt x="294348" y="0"/>
                  </a:moveTo>
                  <a:lnTo>
                    <a:pt x="46944" y="242461"/>
                  </a:lnTo>
                  <a:lnTo>
                    <a:pt x="2921" y="91789"/>
                  </a:lnTo>
                  <a:lnTo>
                    <a:pt x="0" y="89617"/>
                  </a:lnTo>
                  <a:lnTo>
                    <a:pt x="294348"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7" name="Google Shape;877;p57"/>
            <p:cNvSpPr/>
            <p:nvPr/>
          </p:nvSpPr>
          <p:spPr>
            <a:xfrm>
              <a:off x="5299657" y="2897762"/>
              <a:ext cx="289595" cy="247704"/>
            </a:xfrm>
            <a:custGeom>
              <a:rect b="b" l="l" r="r" t="t"/>
              <a:pathLst>
                <a:path extrusionOk="0" h="247704" w="289595">
                  <a:moveTo>
                    <a:pt x="0" y="0"/>
                  </a:moveTo>
                  <a:lnTo>
                    <a:pt x="289595" y="97371"/>
                  </a:lnTo>
                  <a:lnTo>
                    <a:pt x="240424" y="247704"/>
                  </a:lnTo>
                  <a:lnTo>
                    <a:pt x="0"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8" name="Google Shape;878;p57"/>
            <p:cNvSpPr/>
            <p:nvPr/>
          </p:nvSpPr>
          <p:spPr>
            <a:xfrm>
              <a:off x="2835774" y="3094955"/>
              <a:ext cx="343882" cy="149054"/>
            </a:xfrm>
            <a:custGeom>
              <a:rect b="b" l="l" r="r" t="t"/>
              <a:pathLst>
                <a:path extrusionOk="0" h="149054" w="343882">
                  <a:moveTo>
                    <a:pt x="295935" y="0"/>
                  </a:moveTo>
                  <a:lnTo>
                    <a:pt x="343882" y="149054"/>
                  </a:lnTo>
                  <a:lnTo>
                    <a:pt x="0" y="92973"/>
                  </a:lnTo>
                  <a:lnTo>
                    <a:pt x="295935"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79" name="Google Shape;879;p57"/>
            <p:cNvSpPr/>
            <p:nvPr/>
          </p:nvSpPr>
          <p:spPr>
            <a:xfrm>
              <a:off x="5923443" y="3125155"/>
              <a:ext cx="343142" cy="150198"/>
            </a:xfrm>
            <a:custGeom>
              <a:rect b="b" l="l" r="r" t="t"/>
              <a:pathLst>
                <a:path extrusionOk="0" h="150198" w="343142">
                  <a:moveTo>
                    <a:pt x="51793" y="0"/>
                  </a:moveTo>
                  <a:lnTo>
                    <a:pt x="343142" y="98675"/>
                  </a:lnTo>
                  <a:lnTo>
                    <a:pt x="0" y="150198"/>
                  </a:lnTo>
                  <a:lnTo>
                    <a:pt x="51793"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0" name="Google Shape;880;p57"/>
            <p:cNvSpPr/>
            <p:nvPr/>
          </p:nvSpPr>
          <p:spPr>
            <a:xfrm>
              <a:off x="3567273" y="3137549"/>
              <a:ext cx="342594" cy="155899"/>
            </a:xfrm>
            <a:custGeom>
              <a:rect b="b" l="l" r="r" t="t"/>
              <a:pathLst>
                <a:path extrusionOk="0" h="155899" w="342594">
                  <a:moveTo>
                    <a:pt x="0" y="0"/>
                  </a:moveTo>
                  <a:lnTo>
                    <a:pt x="342594" y="61473"/>
                  </a:lnTo>
                  <a:lnTo>
                    <a:pt x="47393" y="155899"/>
                  </a:lnTo>
                  <a:lnTo>
                    <a:pt x="49565" y="152978"/>
                  </a:lnTo>
                  <a:lnTo>
                    <a:pt x="0"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1" name="Google Shape;881;p57"/>
            <p:cNvSpPr/>
            <p:nvPr/>
          </p:nvSpPr>
          <p:spPr>
            <a:xfrm>
              <a:off x="5190738" y="3154636"/>
              <a:ext cx="350692" cy="160505"/>
            </a:xfrm>
            <a:custGeom>
              <a:rect b="b" l="l" r="r" t="t"/>
              <a:pathLst>
                <a:path extrusionOk="0" h="160505" w="350692">
                  <a:moveTo>
                    <a:pt x="350692" y="0"/>
                  </a:moveTo>
                  <a:lnTo>
                    <a:pt x="297730" y="149330"/>
                  </a:lnTo>
                  <a:lnTo>
                    <a:pt x="306659" y="160505"/>
                  </a:lnTo>
                  <a:lnTo>
                    <a:pt x="0" y="56799"/>
                  </a:lnTo>
                  <a:lnTo>
                    <a:pt x="350692"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2" name="Google Shape;882;p57"/>
            <p:cNvSpPr/>
            <p:nvPr/>
          </p:nvSpPr>
          <p:spPr>
            <a:xfrm>
              <a:off x="2935251" y="3257101"/>
              <a:ext cx="302197" cy="249742"/>
            </a:xfrm>
            <a:custGeom>
              <a:rect b="b" l="l" r="r" t="t"/>
              <a:pathLst>
                <a:path extrusionOk="0" h="249742" w="302197">
                  <a:moveTo>
                    <a:pt x="247373" y="0"/>
                  </a:moveTo>
                  <a:lnTo>
                    <a:pt x="295186" y="151676"/>
                  </a:lnTo>
                  <a:lnTo>
                    <a:pt x="302197" y="156889"/>
                  </a:lnTo>
                  <a:lnTo>
                    <a:pt x="0" y="249742"/>
                  </a:lnTo>
                  <a:lnTo>
                    <a:pt x="247373"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3" name="Google Shape;883;p57"/>
            <p:cNvSpPr/>
            <p:nvPr/>
          </p:nvSpPr>
          <p:spPr>
            <a:xfrm>
              <a:off x="5862228" y="3284238"/>
              <a:ext cx="297475" cy="252962"/>
            </a:xfrm>
            <a:custGeom>
              <a:rect b="b" l="l" r="r" t="t"/>
              <a:pathLst>
                <a:path extrusionOk="0" h="252962" w="297475">
                  <a:moveTo>
                    <a:pt x="60961" y="0"/>
                  </a:moveTo>
                  <a:lnTo>
                    <a:pt x="297475" y="252962"/>
                  </a:lnTo>
                  <a:lnTo>
                    <a:pt x="0" y="151547"/>
                  </a:lnTo>
                  <a:lnTo>
                    <a:pt x="10052" y="152670"/>
                  </a:lnTo>
                  <a:lnTo>
                    <a:pt x="60961"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4" name="Google Shape;884;p57"/>
            <p:cNvSpPr/>
            <p:nvPr/>
          </p:nvSpPr>
          <p:spPr>
            <a:xfrm>
              <a:off x="4371641" y="3549596"/>
              <a:ext cx="166854" cy="319357"/>
            </a:xfrm>
            <a:custGeom>
              <a:rect b="b" l="l" r="r" t="t"/>
              <a:pathLst>
                <a:path extrusionOk="0" h="319357" w="166854">
                  <a:moveTo>
                    <a:pt x="6093" y="0"/>
                  </a:moveTo>
                  <a:lnTo>
                    <a:pt x="166854" y="314583"/>
                  </a:lnTo>
                  <a:lnTo>
                    <a:pt x="6082" y="311177"/>
                  </a:lnTo>
                  <a:lnTo>
                    <a:pt x="0" y="319357"/>
                  </a:lnTo>
                  <a:lnTo>
                    <a:pt x="6093"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5" name="Google Shape;885;p57"/>
            <p:cNvSpPr/>
            <p:nvPr/>
          </p:nvSpPr>
          <p:spPr>
            <a:xfrm>
              <a:off x="4551138" y="3554010"/>
              <a:ext cx="164438" cy="308135"/>
            </a:xfrm>
            <a:custGeom>
              <a:rect b="b" l="l" r="r" t="t"/>
              <a:pathLst>
                <a:path extrusionOk="0" h="308135" w="164438">
                  <a:moveTo>
                    <a:pt x="164438" y="0"/>
                  </a:moveTo>
                  <a:lnTo>
                    <a:pt x="160338" y="308135"/>
                  </a:lnTo>
                  <a:lnTo>
                    <a:pt x="157416" y="305963"/>
                  </a:lnTo>
                  <a:lnTo>
                    <a:pt x="0" y="304145"/>
                  </a:lnTo>
                  <a:lnTo>
                    <a:pt x="164438"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6" name="Google Shape;886;p57"/>
            <p:cNvSpPr/>
            <p:nvPr/>
          </p:nvSpPr>
          <p:spPr>
            <a:xfrm>
              <a:off x="4364958" y="4244501"/>
              <a:ext cx="171704" cy="325318"/>
            </a:xfrm>
            <a:custGeom>
              <a:rect b="b" l="l" r="r" t="t"/>
              <a:pathLst>
                <a:path extrusionOk="0" h="325318" w="171704">
                  <a:moveTo>
                    <a:pt x="4175" y="0"/>
                  </a:moveTo>
                  <a:lnTo>
                    <a:pt x="5973" y="12224"/>
                  </a:lnTo>
                  <a:lnTo>
                    <a:pt x="12985" y="17437"/>
                  </a:lnTo>
                  <a:lnTo>
                    <a:pt x="171704" y="17502"/>
                  </a:lnTo>
                  <a:lnTo>
                    <a:pt x="0" y="325318"/>
                  </a:lnTo>
                  <a:lnTo>
                    <a:pt x="4175"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87" name="Google Shape;887;p57"/>
            <p:cNvSpPr/>
            <p:nvPr/>
          </p:nvSpPr>
          <p:spPr>
            <a:xfrm>
              <a:off x="4547883" y="4263996"/>
              <a:ext cx="159019" cy="310238"/>
            </a:xfrm>
            <a:custGeom>
              <a:rect b="b" l="l" r="r" t="t"/>
              <a:pathLst>
                <a:path extrusionOk="0" h="310238" w="159019">
                  <a:moveTo>
                    <a:pt x="0" y="0"/>
                  </a:moveTo>
                  <a:lnTo>
                    <a:pt x="159019" y="2102"/>
                  </a:lnTo>
                  <a:lnTo>
                    <a:pt x="154919" y="310238"/>
                  </a:lnTo>
                  <a:lnTo>
                    <a:pt x="0" y="0"/>
                  </a:lnTo>
                  <a:close/>
                </a:path>
              </a:pathLst>
            </a:cu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grpSp>
      <p:sp>
        <p:nvSpPr>
          <p:cNvPr id="888" name="Google Shape;888;p57"/>
          <p:cNvSpPr/>
          <p:nvPr/>
        </p:nvSpPr>
        <p:spPr>
          <a:xfrm>
            <a:off x="4450499" y="2351411"/>
            <a:ext cx="3289454" cy="3297834"/>
          </a:xfrm>
          <a:custGeom>
            <a:rect b="b" l="l" r="r" t="t"/>
            <a:pathLst>
              <a:path extrusionOk="0" h="1829" w="1826">
                <a:moveTo>
                  <a:pt x="1823" y="856"/>
                </a:moveTo>
                <a:cubicBezTo>
                  <a:pt x="1795" y="397"/>
                  <a:pt x="1428" y="29"/>
                  <a:pt x="969" y="1"/>
                </a:cubicBezTo>
                <a:cubicBezTo>
                  <a:pt x="952" y="0"/>
                  <a:pt x="932" y="0"/>
                  <a:pt x="913" y="0"/>
                </a:cubicBezTo>
                <a:cubicBezTo>
                  <a:pt x="893" y="0"/>
                  <a:pt x="874" y="0"/>
                  <a:pt x="855" y="1"/>
                </a:cubicBezTo>
                <a:cubicBezTo>
                  <a:pt x="396" y="29"/>
                  <a:pt x="31" y="397"/>
                  <a:pt x="3" y="856"/>
                </a:cubicBezTo>
                <a:cubicBezTo>
                  <a:pt x="0" y="875"/>
                  <a:pt x="0" y="893"/>
                  <a:pt x="0" y="913"/>
                </a:cubicBezTo>
                <a:cubicBezTo>
                  <a:pt x="0" y="934"/>
                  <a:pt x="0" y="953"/>
                  <a:pt x="3" y="971"/>
                </a:cubicBezTo>
                <a:cubicBezTo>
                  <a:pt x="31" y="1430"/>
                  <a:pt x="396" y="1796"/>
                  <a:pt x="855" y="1826"/>
                </a:cubicBezTo>
                <a:cubicBezTo>
                  <a:pt x="874" y="1827"/>
                  <a:pt x="893" y="1829"/>
                  <a:pt x="913" y="1829"/>
                </a:cubicBezTo>
                <a:cubicBezTo>
                  <a:pt x="932" y="1829"/>
                  <a:pt x="952" y="1827"/>
                  <a:pt x="969" y="1826"/>
                </a:cubicBezTo>
                <a:cubicBezTo>
                  <a:pt x="1428" y="1796"/>
                  <a:pt x="1795" y="1430"/>
                  <a:pt x="1823" y="971"/>
                </a:cubicBezTo>
                <a:cubicBezTo>
                  <a:pt x="1824" y="953"/>
                  <a:pt x="1826" y="934"/>
                  <a:pt x="1826" y="913"/>
                </a:cubicBezTo>
                <a:cubicBezTo>
                  <a:pt x="1826" y="893"/>
                  <a:pt x="1824" y="875"/>
                  <a:pt x="1823" y="856"/>
                </a:cubicBezTo>
                <a:close/>
                <a:moveTo>
                  <a:pt x="969" y="1457"/>
                </a:moveTo>
                <a:cubicBezTo>
                  <a:pt x="952" y="1461"/>
                  <a:pt x="932" y="1461"/>
                  <a:pt x="913" y="1461"/>
                </a:cubicBezTo>
                <a:cubicBezTo>
                  <a:pt x="893" y="1461"/>
                  <a:pt x="874" y="1461"/>
                  <a:pt x="855" y="1457"/>
                </a:cubicBezTo>
                <a:cubicBezTo>
                  <a:pt x="599" y="1432"/>
                  <a:pt x="396" y="1227"/>
                  <a:pt x="369" y="971"/>
                </a:cubicBezTo>
                <a:cubicBezTo>
                  <a:pt x="367" y="953"/>
                  <a:pt x="366" y="934"/>
                  <a:pt x="366" y="913"/>
                </a:cubicBezTo>
                <a:cubicBezTo>
                  <a:pt x="366" y="893"/>
                  <a:pt x="367" y="875"/>
                  <a:pt x="369" y="856"/>
                </a:cubicBezTo>
                <a:cubicBezTo>
                  <a:pt x="396" y="600"/>
                  <a:pt x="599" y="395"/>
                  <a:pt x="855" y="369"/>
                </a:cubicBezTo>
                <a:cubicBezTo>
                  <a:pt x="874" y="366"/>
                  <a:pt x="893" y="366"/>
                  <a:pt x="913" y="366"/>
                </a:cubicBezTo>
                <a:cubicBezTo>
                  <a:pt x="932" y="366"/>
                  <a:pt x="952" y="366"/>
                  <a:pt x="969" y="369"/>
                </a:cubicBezTo>
                <a:cubicBezTo>
                  <a:pt x="1225" y="395"/>
                  <a:pt x="1429" y="600"/>
                  <a:pt x="1457" y="856"/>
                </a:cubicBezTo>
                <a:cubicBezTo>
                  <a:pt x="1458" y="875"/>
                  <a:pt x="1460" y="893"/>
                  <a:pt x="1460" y="913"/>
                </a:cubicBezTo>
                <a:cubicBezTo>
                  <a:pt x="1460" y="934"/>
                  <a:pt x="1458" y="953"/>
                  <a:pt x="1457" y="971"/>
                </a:cubicBezTo>
                <a:cubicBezTo>
                  <a:pt x="1429" y="1227"/>
                  <a:pt x="1227" y="1432"/>
                  <a:pt x="969" y="1457"/>
                </a:cubicBezTo>
                <a:close/>
              </a:path>
            </a:pathLst>
          </a:custGeom>
          <a:gradFill>
            <a:gsLst>
              <a:gs pos="0">
                <a:srgbClr val="C4DEDE"/>
              </a:gs>
              <a:gs pos="44000">
                <a:srgbClr val="C4DEDE"/>
              </a:gs>
              <a:gs pos="57000">
                <a:schemeClr val="lt1"/>
              </a:gs>
              <a:gs pos="71000">
                <a:srgbClr val="E5E5E5"/>
              </a:gs>
              <a:gs pos="100000">
                <a:srgbClr val="E5E5E5"/>
              </a:gs>
            </a:gsLst>
            <a:path path="circle">
              <a:fillToRect b="50%" l="50%" r="50%" t="50%"/>
            </a:path>
            <a:tileRect/>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Raleway"/>
              <a:ea typeface="Raleway"/>
              <a:cs typeface="Raleway"/>
              <a:sym typeface="Raleway"/>
            </a:endParaRPr>
          </a:p>
        </p:txBody>
      </p:sp>
      <p:sp>
        <p:nvSpPr>
          <p:cNvPr id="889" name="Google Shape;889;p57"/>
          <p:cNvSpPr/>
          <p:nvPr/>
        </p:nvSpPr>
        <p:spPr>
          <a:xfrm>
            <a:off x="5182725" y="2153167"/>
            <a:ext cx="1870739" cy="1124991"/>
          </a:xfrm>
          <a:custGeom>
            <a:rect b="b" l="l" r="r" t="t"/>
            <a:pathLst>
              <a:path extrusionOk="0" h="1074423" w="1786648">
                <a:moveTo>
                  <a:pt x="895527" y="23"/>
                </a:moveTo>
                <a:cubicBezTo>
                  <a:pt x="1212237" y="3698"/>
                  <a:pt x="1518921" y="90062"/>
                  <a:pt x="1786648" y="254774"/>
                </a:cubicBezTo>
                <a:cubicBezTo>
                  <a:pt x="1786648" y="254774"/>
                  <a:pt x="1786648" y="254774"/>
                  <a:pt x="1678744" y="399906"/>
                </a:cubicBezTo>
                <a:cubicBezTo>
                  <a:pt x="1678744" y="399906"/>
                  <a:pt x="1678744" y="399906"/>
                  <a:pt x="1300565" y="908558"/>
                </a:cubicBezTo>
                <a:cubicBezTo>
                  <a:pt x="1300565" y="908558"/>
                  <a:pt x="1300565" y="908558"/>
                  <a:pt x="1177246" y="1074423"/>
                </a:cubicBezTo>
                <a:cubicBezTo>
                  <a:pt x="1085187" y="1033879"/>
                  <a:pt x="986320" y="1014028"/>
                  <a:pt x="883726" y="1010723"/>
                </a:cubicBezTo>
                <a:cubicBezTo>
                  <a:pt x="783893" y="1009472"/>
                  <a:pt x="682421" y="1030610"/>
                  <a:pt x="589264" y="1066516"/>
                </a:cubicBezTo>
                <a:cubicBezTo>
                  <a:pt x="584416" y="1058618"/>
                  <a:pt x="578540" y="1052104"/>
                  <a:pt x="572312" y="1043180"/>
                </a:cubicBezTo>
                <a:cubicBezTo>
                  <a:pt x="542548" y="999589"/>
                  <a:pt x="506234" y="953273"/>
                  <a:pt x="470242" y="900758"/>
                </a:cubicBezTo>
                <a:cubicBezTo>
                  <a:pt x="413830" y="818037"/>
                  <a:pt x="344639" y="723669"/>
                  <a:pt x="271274" y="617612"/>
                </a:cubicBezTo>
                <a:cubicBezTo>
                  <a:pt x="219035" y="546579"/>
                  <a:pt x="163329" y="468676"/>
                  <a:pt x="105183" y="382519"/>
                </a:cubicBezTo>
                <a:cubicBezTo>
                  <a:pt x="105183" y="382519"/>
                  <a:pt x="105183" y="382519"/>
                  <a:pt x="79593" y="350616"/>
                </a:cubicBezTo>
                <a:cubicBezTo>
                  <a:pt x="56734" y="312157"/>
                  <a:pt x="28029" y="275792"/>
                  <a:pt x="0" y="235636"/>
                </a:cubicBezTo>
                <a:cubicBezTo>
                  <a:pt x="272409" y="79744"/>
                  <a:pt x="581579" y="-1598"/>
                  <a:pt x="895527" y="2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90" name="Google Shape;890;p57"/>
          <p:cNvSpPr/>
          <p:nvPr/>
        </p:nvSpPr>
        <p:spPr>
          <a:xfrm>
            <a:off x="4253901" y="2608698"/>
            <a:ext cx="1259952" cy="1770838"/>
          </a:xfrm>
          <a:custGeom>
            <a:rect b="b" l="l" r="r" t="t"/>
            <a:pathLst>
              <a:path extrusionOk="0" h="1691239" w="1203316">
                <a:moveTo>
                  <a:pt x="612376" y="0"/>
                </a:moveTo>
                <a:cubicBezTo>
                  <a:pt x="612376" y="0"/>
                  <a:pt x="612376" y="0"/>
                  <a:pt x="719666" y="144131"/>
                </a:cubicBezTo>
                <a:cubicBezTo>
                  <a:pt x="719666" y="144131"/>
                  <a:pt x="719666" y="144131"/>
                  <a:pt x="1083882" y="663788"/>
                </a:cubicBezTo>
                <a:cubicBezTo>
                  <a:pt x="1083882" y="663788"/>
                  <a:pt x="1083882" y="663788"/>
                  <a:pt x="1203316" y="831966"/>
                </a:cubicBezTo>
                <a:cubicBezTo>
                  <a:pt x="1082672" y="965389"/>
                  <a:pt x="1015890" y="1138858"/>
                  <a:pt x="1015582" y="1320988"/>
                </a:cubicBezTo>
                <a:cubicBezTo>
                  <a:pt x="1014977" y="1341992"/>
                  <a:pt x="1015753" y="1364023"/>
                  <a:pt x="1016530" y="1386054"/>
                </a:cubicBezTo>
                <a:cubicBezTo>
                  <a:pt x="962554" y="1403849"/>
                  <a:pt x="894128" y="1423773"/>
                  <a:pt x="816776" y="1449933"/>
                </a:cubicBezTo>
                <a:cubicBezTo>
                  <a:pt x="816776" y="1449933"/>
                  <a:pt x="816776" y="1449933"/>
                  <a:pt x="703654" y="1483824"/>
                </a:cubicBezTo>
                <a:cubicBezTo>
                  <a:pt x="558904" y="1528526"/>
                  <a:pt x="401438" y="1578793"/>
                  <a:pt x="214400" y="1637107"/>
                </a:cubicBezTo>
                <a:cubicBezTo>
                  <a:pt x="189643" y="1644446"/>
                  <a:pt x="168676" y="1652456"/>
                  <a:pt x="141511" y="1660149"/>
                </a:cubicBezTo>
                <a:cubicBezTo>
                  <a:pt x="109884" y="1670961"/>
                  <a:pt x="74467" y="1681100"/>
                  <a:pt x="39049" y="1691239"/>
                </a:cubicBezTo>
                <a:cubicBezTo>
                  <a:pt x="12398" y="1568445"/>
                  <a:pt x="-157" y="1441114"/>
                  <a:pt x="2" y="1308218"/>
                </a:cubicBezTo>
                <a:cubicBezTo>
                  <a:pt x="8322" y="803800"/>
                  <a:pt x="227787" y="329789"/>
                  <a:pt x="61237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91" name="Google Shape;891;p57"/>
          <p:cNvSpPr/>
          <p:nvPr/>
        </p:nvSpPr>
        <p:spPr>
          <a:xfrm>
            <a:off x="6693418" y="2631307"/>
            <a:ext cx="1244683" cy="1786063"/>
          </a:xfrm>
          <a:custGeom>
            <a:rect b="b" l="l" r="r" t="t"/>
            <a:pathLst>
              <a:path extrusionOk="0" h="1705779" w="1188733">
                <a:moveTo>
                  <a:pt x="609284" y="0"/>
                </a:moveTo>
                <a:cubicBezTo>
                  <a:pt x="984102" y="340904"/>
                  <a:pt x="1195578" y="817866"/>
                  <a:pt x="1188564" y="1323362"/>
                </a:cubicBezTo>
                <a:cubicBezTo>
                  <a:pt x="1187678" y="1451454"/>
                  <a:pt x="1171988" y="1579269"/>
                  <a:pt x="1140113" y="1705779"/>
                </a:cubicBezTo>
                <a:cubicBezTo>
                  <a:pt x="1140113" y="1705779"/>
                  <a:pt x="1140113" y="1705779"/>
                  <a:pt x="969140" y="1647329"/>
                </a:cubicBezTo>
                <a:cubicBezTo>
                  <a:pt x="969140" y="1647329"/>
                  <a:pt x="969140" y="1647329"/>
                  <a:pt x="368681" y="1445519"/>
                </a:cubicBezTo>
                <a:cubicBezTo>
                  <a:pt x="368681" y="1445519"/>
                  <a:pt x="368681" y="1445519"/>
                  <a:pt x="174619" y="1380632"/>
                </a:cubicBezTo>
                <a:cubicBezTo>
                  <a:pt x="176255" y="1358244"/>
                  <a:pt x="176510" y="1334829"/>
                  <a:pt x="177118" y="1313822"/>
                </a:cubicBezTo>
                <a:cubicBezTo>
                  <a:pt x="178480" y="1130293"/>
                  <a:pt x="115169" y="958762"/>
                  <a:pt x="0" y="819489"/>
                </a:cubicBezTo>
                <a:cubicBezTo>
                  <a:pt x="24659" y="786322"/>
                  <a:pt x="53428" y="747628"/>
                  <a:pt x="81170" y="710316"/>
                </a:cubicBezTo>
                <a:cubicBezTo>
                  <a:pt x="81170" y="710316"/>
                  <a:pt x="81170" y="710316"/>
                  <a:pt x="123295" y="653656"/>
                </a:cubicBezTo>
                <a:cubicBezTo>
                  <a:pt x="219877" y="523754"/>
                  <a:pt x="340090" y="362067"/>
                  <a:pt x="479824" y="174124"/>
                </a:cubicBezTo>
                <a:cubicBezTo>
                  <a:pt x="479824" y="174124"/>
                  <a:pt x="479824" y="174124"/>
                  <a:pt x="501401" y="145103"/>
                </a:cubicBezTo>
                <a:cubicBezTo>
                  <a:pt x="529142" y="107791"/>
                  <a:pt x="560993" y="64951"/>
                  <a:pt x="594900" y="19347"/>
                </a:cubicBezTo>
                <a:cubicBezTo>
                  <a:pt x="600037" y="12437"/>
                  <a:pt x="604147" y="6909"/>
                  <a:pt x="609284"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92" name="Google Shape;892;p57"/>
          <p:cNvSpPr/>
          <p:nvPr/>
        </p:nvSpPr>
        <p:spPr>
          <a:xfrm>
            <a:off x="4399072" y="4391280"/>
            <a:ext cx="1510754" cy="1435425"/>
          </a:xfrm>
          <a:custGeom>
            <a:rect b="b" l="l" r="r" t="t"/>
            <a:pathLst>
              <a:path extrusionOk="0" h="1370903" w="1442844">
                <a:moveTo>
                  <a:pt x="974662" y="0"/>
                </a:moveTo>
                <a:cubicBezTo>
                  <a:pt x="1076775" y="176816"/>
                  <a:pt x="1246518" y="303019"/>
                  <a:pt x="1442844" y="350236"/>
                </a:cubicBezTo>
                <a:cubicBezTo>
                  <a:pt x="1442844" y="350236"/>
                  <a:pt x="1442844" y="350236"/>
                  <a:pt x="1429708" y="1370903"/>
                </a:cubicBezTo>
                <a:cubicBezTo>
                  <a:pt x="796237" y="1303508"/>
                  <a:pt x="246986" y="895145"/>
                  <a:pt x="0" y="307926"/>
                </a:cubicBezTo>
                <a:cubicBezTo>
                  <a:pt x="0" y="307926"/>
                  <a:pt x="0" y="307926"/>
                  <a:pt x="173960" y="252645"/>
                </a:cubicBezTo>
                <a:cubicBezTo>
                  <a:pt x="173960" y="252645"/>
                  <a:pt x="173960" y="252645"/>
                  <a:pt x="774920" y="64020"/>
                </a:cubicBezTo>
                <a:cubicBezTo>
                  <a:pt x="774920" y="64020"/>
                  <a:pt x="774920" y="64020"/>
                  <a:pt x="974662" y="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93" name="Google Shape;893;p57"/>
          <p:cNvSpPr/>
          <p:nvPr/>
        </p:nvSpPr>
        <p:spPr>
          <a:xfrm>
            <a:off x="6249929" y="4404580"/>
            <a:ext cx="1525434" cy="1426692"/>
          </a:xfrm>
          <a:custGeom>
            <a:rect b="b" l="l" r="r" t="t"/>
            <a:pathLst>
              <a:path extrusionOk="0" h="1362562" w="1456864">
                <a:moveTo>
                  <a:pt x="487975" y="0"/>
                </a:moveTo>
                <a:cubicBezTo>
                  <a:pt x="547233" y="18306"/>
                  <a:pt x="608224" y="40046"/>
                  <a:pt x="685746" y="65494"/>
                </a:cubicBezTo>
                <a:cubicBezTo>
                  <a:pt x="832189" y="116432"/>
                  <a:pt x="1010667" y="176166"/>
                  <a:pt x="1284934" y="268490"/>
                </a:cubicBezTo>
                <a:cubicBezTo>
                  <a:pt x="1321111" y="280366"/>
                  <a:pt x="1356261" y="293624"/>
                  <a:pt x="1393466" y="304117"/>
                </a:cubicBezTo>
                <a:cubicBezTo>
                  <a:pt x="1412759" y="309877"/>
                  <a:pt x="1435839" y="316307"/>
                  <a:pt x="1456864" y="325502"/>
                </a:cubicBezTo>
                <a:cubicBezTo>
                  <a:pt x="1193264" y="910653"/>
                  <a:pt x="634065" y="1308219"/>
                  <a:pt x="0" y="1362562"/>
                </a:cubicBezTo>
                <a:cubicBezTo>
                  <a:pt x="0" y="1362562"/>
                  <a:pt x="0" y="1362562"/>
                  <a:pt x="12895" y="342079"/>
                </a:cubicBezTo>
                <a:cubicBezTo>
                  <a:pt x="212001" y="299121"/>
                  <a:pt x="383290" y="175393"/>
                  <a:pt x="487975"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Raleway"/>
              <a:ea typeface="Raleway"/>
              <a:cs typeface="Raleway"/>
              <a:sym typeface="Raleway"/>
            </a:endParaRPr>
          </a:p>
        </p:txBody>
      </p:sp>
      <p:sp>
        <p:nvSpPr>
          <p:cNvPr id="894" name="Google Shape;894;p57"/>
          <p:cNvSpPr txBox="1"/>
          <p:nvPr/>
        </p:nvSpPr>
        <p:spPr>
          <a:xfrm>
            <a:off x="8287985" y="5104609"/>
            <a:ext cx="3353153" cy="83099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Avoid high fat, high calorie, high carbohydrate snacks ( cookies, pastries, cakes) </a:t>
            </a:r>
            <a:endParaRPr b="0" i="0" sz="1400" u="none" cap="none" strike="noStrike">
              <a:solidFill>
                <a:srgbClr val="000000"/>
              </a:solidFill>
              <a:latin typeface="Arial"/>
              <a:ea typeface="Arial"/>
              <a:cs typeface="Arial"/>
              <a:sym typeface="Arial"/>
            </a:endParaRPr>
          </a:p>
        </p:txBody>
      </p:sp>
      <p:sp>
        <p:nvSpPr>
          <p:cNvPr id="895" name="Google Shape;895;p57"/>
          <p:cNvSpPr txBox="1"/>
          <p:nvPr/>
        </p:nvSpPr>
        <p:spPr>
          <a:xfrm>
            <a:off x="8287985" y="2236060"/>
            <a:ext cx="3353153" cy="33855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Avoid skipping meals </a:t>
            </a:r>
            <a:endParaRPr b="0" i="0" sz="1400" u="none" cap="none" strike="noStrike">
              <a:solidFill>
                <a:srgbClr val="000000"/>
              </a:solidFill>
              <a:latin typeface="Arial"/>
              <a:ea typeface="Arial"/>
              <a:cs typeface="Arial"/>
              <a:sym typeface="Arial"/>
            </a:endParaRPr>
          </a:p>
        </p:txBody>
      </p:sp>
      <p:sp>
        <p:nvSpPr>
          <p:cNvPr id="896" name="Google Shape;896;p57"/>
          <p:cNvSpPr txBox="1"/>
          <p:nvPr/>
        </p:nvSpPr>
        <p:spPr>
          <a:xfrm>
            <a:off x="550864" y="2515658"/>
            <a:ext cx="3353152" cy="1077218"/>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Avoid liquid calories (regular soda, juice, coffee with cream) substitute with water, sparkling water, non caloric alternatives) </a:t>
            </a:r>
            <a:endParaRPr b="0" i="0" sz="1400" u="none" cap="none" strike="noStrike">
              <a:solidFill>
                <a:srgbClr val="000000"/>
              </a:solidFill>
              <a:latin typeface="Arial"/>
              <a:ea typeface="Arial"/>
              <a:cs typeface="Arial"/>
              <a:sym typeface="Arial"/>
            </a:endParaRPr>
          </a:p>
        </p:txBody>
      </p:sp>
      <p:sp>
        <p:nvSpPr>
          <p:cNvPr id="897" name="Google Shape;897;p57"/>
          <p:cNvSpPr txBox="1"/>
          <p:nvPr/>
        </p:nvSpPr>
        <p:spPr>
          <a:xfrm>
            <a:off x="550864" y="4637784"/>
            <a:ext cx="3353152" cy="584775"/>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Snack on fruits, low fat dairy (yogurt , cottage cheese) </a:t>
            </a:r>
            <a:endParaRPr b="0" i="0" sz="1400" u="none" cap="none" strike="noStrike">
              <a:solidFill>
                <a:srgbClr val="000000"/>
              </a:solidFill>
              <a:latin typeface="Arial"/>
              <a:ea typeface="Arial"/>
              <a:cs typeface="Arial"/>
              <a:sym typeface="Arial"/>
            </a:endParaRPr>
          </a:p>
        </p:txBody>
      </p:sp>
      <p:sp>
        <p:nvSpPr>
          <p:cNvPr id="898" name="Google Shape;898;p57"/>
          <p:cNvSpPr txBox="1"/>
          <p:nvPr/>
        </p:nvSpPr>
        <p:spPr>
          <a:xfrm>
            <a:off x="8287985" y="3429000"/>
            <a:ext cx="3353153" cy="83099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Raleway"/>
                <a:ea typeface="Raleway"/>
                <a:cs typeface="Raleway"/>
                <a:sym typeface="Raleway"/>
              </a:rPr>
              <a:t>Replace all white bread with whole wheat/whole grain alternatives </a:t>
            </a:r>
            <a:endParaRPr b="0" i="0" sz="1400" u="none" cap="none" strike="noStrike">
              <a:solidFill>
                <a:srgbClr val="000000"/>
              </a:solidFill>
              <a:latin typeface="Arial"/>
              <a:ea typeface="Arial"/>
              <a:cs typeface="Arial"/>
              <a:sym typeface="Arial"/>
            </a:endParaRPr>
          </a:p>
        </p:txBody>
      </p:sp>
      <p:sp>
        <p:nvSpPr>
          <p:cNvPr id="899" name="Google Shape;899;p57"/>
          <p:cNvSpPr/>
          <p:nvPr/>
        </p:nvSpPr>
        <p:spPr>
          <a:xfrm flipH="1">
            <a:off x="5816642" y="2423704"/>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1</a:t>
            </a:r>
            <a:endParaRPr b="0" i="0" sz="1400" u="none" cap="none" strike="noStrike">
              <a:solidFill>
                <a:srgbClr val="000000"/>
              </a:solidFill>
              <a:latin typeface="Arial"/>
              <a:ea typeface="Arial"/>
              <a:cs typeface="Arial"/>
              <a:sym typeface="Arial"/>
            </a:endParaRPr>
          </a:p>
        </p:txBody>
      </p:sp>
      <p:sp>
        <p:nvSpPr>
          <p:cNvPr id="900" name="Google Shape;900;p57"/>
          <p:cNvSpPr/>
          <p:nvPr/>
        </p:nvSpPr>
        <p:spPr>
          <a:xfrm flipH="1">
            <a:off x="7096384" y="3365244"/>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2</a:t>
            </a:r>
            <a:endParaRPr b="0" i="0" sz="1400" u="none" cap="none" strike="noStrike">
              <a:solidFill>
                <a:srgbClr val="000000"/>
              </a:solidFill>
              <a:latin typeface="Arial"/>
              <a:ea typeface="Arial"/>
              <a:cs typeface="Arial"/>
              <a:sym typeface="Arial"/>
            </a:endParaRPr>
          </a:p>
        </p:txBody>
      </p:sp>
      <p:sp>
        <p:nvSpPr>
          <p:cNvPr id="901" name="Google Shape;901;p57"/>
          <p:cNvSpPr/>
          <p:nvPr/>
        </p:nvSpPr>
        <p:spPr>
          <a:xfrm flipH="1">
            <a:off x="4565043" y="3365244"/>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5</a:t>
            </a:r>
            <a:endParaRPr b="0" i="0" sz="1400" u="none" cap="none" strike="noStrike">
              <a:solidFill>
                <a:srgbClr val="000000"/>
              </a:solidFill>
              <a:latin typeface="Arial"/>
              <a:ea typeface="Arial"/>
              <a:cs typeface="Arial"/>
              <a:sym typeface="Arial"/>
            </a:endParaRPr>
          </a:p>
        </p:txBody>
      </p:sp>
      <p:sp>
        <p:nvSpPr>
          <p:cNvPr id="902" name="Google Shape;902;p57"/>
          <p:cNvSpPr/>
          <p:nvPr/>
        </p:nvSpPr>
        <p:spPr>
          <a:xfrm flipH="1">
            <a:off x="6639185" y="4834730"/>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3</a:t>
            </a:r>
            <a:endParaRPr b="0" i="0" sz="1400" u="none" cap="none" strike="noStrike">
              <a:solidFill>
                <a:srgbClr val="000000"/>
              </a:solidFill>
              <a:latin typeface="Arial"/>
              <a:ea typeface="Arial"/>
              <a:cs typeface="Arial"/>
              <a:sym typeface="Arial"/>
            </a:endParaRPr>
          </a:p>
        </p:txBody>
      </p:sp>
      <p:sp>
        <p:nvSpPr>
          <p:cNvPr id="903" name="Google Shape;903;p57"/>
          <p:cNvSpPr/>
          <p:nvPr/>
        </p:nvSpPr>
        <p:spPr>
          <a:xfrm flipH="1">
            <a:off x="5022143" y="4834730"/>
            <a:ext cx="558715" cy="3693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Raleway"/>
                <a:ea typeface="Raleway"/>
                <a:cs typeface="Raleway"/>
                <a:sym typeface="Raleway"/>
              </a:rPr>
              <a:t>4</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58"/>
          <p:cNvPicPr preferRelativeResize="0"/>
          <p:nvPr>
            <p:ph idx="2" type="pic"/>
          </p:nvPr>
        </p:nvPicPr>
        <p:blipFill rotWithShape="1">
          <a:blip r:embed="rId3">
            <a:alphaModFix/>
          </a:blip>
          <a:srcRect b="0" l="31068" r="23388" t="0"/>
          <a:stretch/>
        </p:blipFill>
        <p:spPr>
          <a:xfrm>
            <a:off x="944563" y="1327150"/>
            <a:ext cx="3403600" cy="4203700"/>
          </a:xfrm>
          <a:prstGeom prst="roundRect">
            <a:avLst>
              <a:gd fmla="val 10345" name="adj"/>
            </a:avLst>
          </a:prstGeom>
          <a:solidFill>
            <a:schemeClr val="lt2">
              <a:alpha val="49411"/>
            </a:schemeClr>
          </a:solidFill>
          <a:ln>
            <a:noFill/>
          </a:ln>
        </p:spPr>
      </p:pic>
      <p:sp>
        <p:nvSpPr>
          <p:cNvPr id="909" name="Google Shape;909;p58"/>
          <p:cNvSpPr txBox="1"/>
          <p:nvPr/>
        </p:nvSpPr>
        <p:spPr>
          <a:xfrm>
            <a:off x="4937740" y="1908696"/>
            <a:ext cx="550351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Behavioral modification</a:t>
            </a:r>
            <a:endParaRPr b="1" i="0" sz="3600" u="none" cap="none" strike="noStrike">
              <a:solidFill>
                <a:schemeClr val="accent1"/>
              </a:solidFill>
              <a:latin typeface="Raleway"/>
              <a:ea typeface="Raleway"/>
              <a:cs typeface="Raleway"/>
              <a:sym typeface="Raleway"/>
            </a:endParaRPr>
          </a:p>
        </p:txBody>
      </p:sp>
      <p:sp>
        <p:nvSpPr>
          <p:cNvPr id="910" name="Google Shape;910;p58"/>
          <p:cNvSpPr/>
          <p:nvPr/>
        </p:nvSpPr>
        <p:spPr>
          <a:xfrm>
            <a:off x="5035457" y="284848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11" name="Google Shape;911;p58"/>
          <p:cNvSpPr/>
          <p:nvPr/>
        </p:nvSpPr>
        <p:spPr>
          <a:xfrm>
            <a:off x="5641942" y="3334613"/>
            <a:ext cx="4281987"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Critical component is successfully treating obesity </a:t>
            </a:r>
            <a:endParaRPr b="0" i="0" sz="1400" u="none" cap="none" strike="noStrike">
              <a:solidFill>
                <a:srgbClr val="000000"/>
              </a:solidFill>
              <a:latin typeface="Arial"/>
              <a:ea typeface="Arial"/>
              <a:cs typeface="Arial"/>
              <a:sym typeface="Arial"/>
            </a:endParaRPr>
          </a:p>
        </p:txBody>
      </p:sp>
      <p:sp>
        <p:nvSpPr>
          <p:cNvPr id="912" name="Google Shape;912;p58"/>
          <p:cNvSpPr/>
          <p:nvPr/>
        </p:nvSpPr>
        <p:spPr>
          <a:xfrm>
            <a:off x="5004182" y="3387621"/>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913" name="Google Shape;913;p58"/>
          <p:cNvSpPr/>
          <p:nvPr/>
        </p:nvSpPr>
        <p:spPr>
          <a:xfrm>
            <a:off x="5641942" y="4316207"/>
            <a:ext cx="4281987"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Can be used to support any dietary intervention </a:t>
            </a:r>
            <a:endParaRPr b="0" i="0" sz="1400" u="none" cap="none" strike="noStrike">
              <a:solidFill>
                <a:srgbClr val="000000"/>
              </a:solidFill>
              <a:latin typeface="Arial"/>
              <a:ea typeface="Arial"/>
              <a:cs typeface="Arial"/>
              <a:sym typeface="Arial"/>
            </a:endParaRPr>
          </a:p>
        </p:txBody>
      </p:sp>
      <p:sp>
        <p:nvSpPr>
          <p:cNvPr id="914" name="Google Shape;914;p58"/>
          <p:cNvSpPr/>
          <p:nvPr/>
        </p:nvSpPr>
        <p:spPr>
          <a:xfrm>
            <a:off x="5004182" y="4369215"/>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915" name="Google Shape;915;p58"/>
          <p:cNvSpPr/>
          <p:nvPr/>
        </p:nvSpPr>
        <p:spPr>
          <a:xfrm>
            <a:off x="5111447" y="3520935"/>
            <a:ext cx="306060" cy="247526"/>
          </a:xfrm>
          <a:custGeom>
            <a:rect b="b" l="l" r="r" t="t"/>
            <a:pathLst>
              <a:path extrusionOk="0" h="1011950" w="1251252">
                <a:moveTo>
                  <a:pt x="0" y="0"/>
                </a:moveTo>
                <a:lnTo>
                  <a:pt x="1251251" y="0"/>
                </a:lnTo>
                <a:lnTo>
                  <a:pt x="1251251" y="1011950"/>
                </a:lnTo>
                <a:lnTo>
                  <a:pt x="0" y="10119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916" name="Google Shape;916;p58"/>
          <p:cNvSpPr/>
          <p:nvPr/>
        </p:nvSpPr>
        <p:spPr>
          <a:xfrm>
            <a:off x="5096530" y="4502492"/>
            <a:ext cx="329624" cy="231561"/>
          </a:xfrm>
          <a:custGeom>
            <a:rect b="b" l="l" r="r" t="t"/>
            <a:pathLst>
              <a:path extrusionOk="0" h="946681" w="1347589">
                <a:moveTo>
                  <a:pt x="0" y="0"/>
                </a:moveTo>
                <a:lnTo>
                  <a:pt x="1347589" y="0"/>
                </a:lnTo>
                <a:lnTo>
                  <a:pt x="1347589" y="946682"/>
                </a:lnTo>
                <a:lnTo>
                  <a:pt x="0" y="9466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59"/>
          <p:cNvPicPr preferRelativeResize="0"/>
          <p:nvPr>
            <p:ph idx="2" type="pic"/>
          </p:nvPr>
        </p:nvPicPr>
        <p:blipFill rotWithShape="1">
          <a:blip r:embed="rId3">
            <a:alphaModFix/>
          </a:blip>
          <a:srcRect b="0" l="25191" r="25191" t="0"/>
          <a:stretch/>
        </p:blipFill>
        <p:spPr>
          <a:xfrm>
            <a:off x="7637463" y="1353236"/>
            <a:ext cx="3741737" cy="4241800"/>
          </a:xfrm>
          <a:prstGeom prst="roundRect">
            <a:avLst>
              <a:gd fmla="val 7070" name="adj"/>
            </a:avLst>
          </a:prstGeom>
          <a:solidFill>
            <a:schemeClr val="lt2">
              <a:alpha val="49411"/>
            </a:schemeClr>
          </a:solidFill>
          <a:ln>
            <a:noFill/>
          </a:ln>
        </p:spPr>
      </p:pic>
      <p:grpSp>
        <p:nvGrpSpPr>
          <p:cNvPr id="922" name="Google Shape;922;p59"/>
          <p:cNvGrpSpPr/>
          <p:nvPr/>
        </p:nvGrpSpPr>
        <p:grpSpPr>
          <a:xfrm>
            <a:off x="486764" y="1751835"/>
            <a:ext cx="6630473" cy="3404615"/>
            <a:chOff x="486764" y="1440751"/>
            <a:chExt cx="6630473" cy="3404615"/>
          </a:xfrm>
        </p:grpSpPr>
        <p:sp>
          <p:nvSpPr>
            <p:cNvPr id="923" name="Google Shape;923;p59"/>
            <p:cNvSpPr txBox="1"/>
            <p:nvPr/>
          </p:nvSpPr>
          <p:spPr>
            <a:xfrm>
              <a:off x="486764" y="1440751"/>
              <a:ext cx="625693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Raleway"/>
                  <a:ea typeface="Raleway"/>
                  <a:cs typeface="Raleway"/>
                  <a:sym typeface="Raleway"/>
                </a:rPr>
                <a:t>Various components of behavioral treatment program</a:t>
              </a:r>
              <a:endParaRPr b="1" i="0" sz="3200" u="none" cap="none" strike="noStrike">
                <a:solidFill>
                  <a:schemeClr val="accent1"/>
                </a:solidFill>
                <a:latin typeface="Raleway"/>
                <a:ea typeface="Raleway"/>
                <a:cs typeface="Raleway"/>
                <a:sym typeface="Raleway"/>
              </a:endParaRPr>
            </a:p>
          </p:txBody>
        </p:sp>
        <p:sp>
          <p:nvSpPr>
            <p:cNvPr id="924" name="Google Shape;924;p59"/>
            <p:cNvSpPr/>
            <p:nvPr/>
          </p:nvSpPr>
          <p:spPr>
            <a:xfrm>
              <a:off x="584481" y="2817566"/>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25" name="Google Shape;925;p59"/>
            <p:cNvSpPr txBox="1"/>
            <p:nvPr/>
          </p:nvSpPr>
          <p:spPr>
            <a:xfrm>
              <a:off x="1054736" y="3337301"/>
              <a:ext cx="6062501" cy="15080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Self monitoring of dietary intake </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30 percent of daily calorie intake is under reported </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Behavioral treatment focusing on tracking calories, reading food labels, using appropriate measuring tools</a:t>
              </a:r>
              <a:endParaRPr b="0" i="0" sz="1800" u="none" cap="none" strike="noStrike">
                <a:solidFill>
                  <a:schemeClr val="dk1"/>
                </a:solidFill>
                <a:latin typeface="Raleway"/>
                <a:ea typeface="Raleway"/>
                <a:cs typeface="Raleway"/>
                <a:sym typeface="Raleway"/>
              </a:endParaRPr>
            </a:p>
          </p:txBody>
        </p:sp>
        <p:grpSp>
          <p:nvGrpSpPr>
            <p:cNvPr id="926" name="Google Shape;926;p59"/>
            <p:cNvGrpSpPr/>
            <p:nvPr/>
          </p:nvGrpSpPr>
          <p:grpSpPr>
            <a:xfrm rot="-5400000">
              <a:off x="571500" y="3390162"/>
              <a:ext cx="268601" cy="268601"/>
              <a:chOff x="5931582" y="4864782"/>
              <a:chExt cx="328836" cy="328836"/>
            </a:xfrm>
          </p:grpSpPr>
          <p:sp>
            <p:nvSpPr>
              <p:cNvPr id="927" name="Google Shape;927;p5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28" name="Google Shape;928;p5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29" name="Google Shape;929;p59"/>
            <p:cNvGrpSpPr/>
            <p:nvPr/>
          </p:nvGrpSpPr>
          <p:grpSpPr>
            <a:xfrm rot="-5400000">
              <a:off x="571500" y="3822986"/>
              <a:ext cx="268601" cy="268601"/>
              <a:chOff x="5931582" y="4864782"/>
              <a:chExt cx="328836" cy="328836"/>
            </a:xfrm>
          </p:grpSpPr>
          <p:sp>
            <p:nvSpPr>
              <p:cNvPr id="930" name="Google Shape;930;p5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31" name="Google Shape;931;p5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32" name="Google Shape;932;p59"/>
            <p:cNvGrpSpPr/>
            <p:nvPr/>
          </p:nvGrpSpPr>
          <p:grpSpPr>
            <a:xfrm rot="-5400000">
              <a:off x="571500" y="4239786"/>
              <a:ext cx="268601" cy="268601"/>
              <a:chOff x="5931582" y="4864782"/>
              <a:chExt cx="328836" cy="328836"/>
            </a:xfrm>
          </p:grpSpPr>
          <p:sp>
            <p:nvSpPr>
              <p:cNvPr id="933" name="Google Shape;933;p5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34" name="Google Shape;934;p5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60"/>
          <p:cNvSpPr txBox="1"/>
          <p:nvPr/>
        </p:nvSpPr>
        <p:spPr>
          <a:xfrm>
            <a:off x="453146" y="866539"/>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Behavioral modifications</a:t>
            </a:r>
            <a:endParaRPr b="1" i="0" sz="3600" u="none" cap="none" strike="noStrike">
              <a:solidFill>
                <a:schemeClr val="accent1"/>
              </a:solidFill>
              <a:latin typeface="Raleway"/>
              <a:ea typeface="Raleway"/>
              <a:cs typeface="Raleway"/>
              <a:sym typeface="Raleway"/>
            </a:endParaRPr>
          </a:p>
        </p:txBody>
      </p:sp>
      <p:sp>
        <p:nvSpPr>
          <p:cNvPr id="940" name="Google Shape;940;p60"/>
          <p:cNvSpPr/>
          <p:nvPr/>
        </p:nvSpPr>
        <p:spPr>
          <a:xfrm>
            <a:off x="550863" y="1806325"/>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41" name="Google Shape;941;p60"/>
          <p:cNvSpPr txBox="1"/>
          <p:nvPr/>
        </p:nvSpPr>
        <p:spPr>
          <a:xfrm>
            <a:off x="988896" y="2771510"/>
            <a:ext cx="5920951" cy="3077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Techniques to help control patient’s environment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 - keep food out of sight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Limit the number of places where food can be eaten to kitchen or dining table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Refrain from eating while engaging in other activities like watching television, working on computer.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Avoid eating for reasons other than hunger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Avoid frequent snacking </a:t>
            </a:r>
            <a:endParaRPr b="0" i="0" sz="1400" u="none" cap="none" strike="noStrike">
              <a:solidFill>
                <a:srgbClr val="000000"/>
              </a:solidFill>
              <a:latin typeface="Arial"/>
              <a:ea typeface="Arial"/>
              <a:cs typeface="Arial"/>
              <a:sym typeface="Arial"/>
            </a:endParaRPr>
          </a:p>
        </p:txBody>
      </p:sp>
      <p:grpSp>
        <p:nvGrpSpPr>
          <p:cNvPr id="942" name="Google Shape;942;p60"/>
          <p:cNvGrpSpPr/>
          <p:nvPr/>
        </p:nvGrpSpPr>
        <p:grpSpPr>
          <a:xfrm rot="-5400000">
            <a:off x="584129" y="2830542"/>
            <a:ext cx="244183" cy="244183"/>
            <a:chOff x="5931582" y="4864782"/>
            <a:chExt cx="328836" cy="328836"/>
          </a:xfrm>
        </p:grpSpPr>
        <p:sp>
          <p:nvSpPr>
            <p:cNvPr id="943" name="Google Shape;943;p6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44" name="Google Shape;944;p6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45" name="Google Shape;945;p60"/>
          <p:cNvGrpSpPr/>
          <p:nvPr/>
        </p:nvGrpSpPr>
        <p:grpSpPr>
          <a:xfrm rot="-5400000">
            <a:off x="584129" y="3252157"/>
            <a:ext cx="244183" cy="244183"/>
            <a:chOff x="5931582" y="4864782"/>
            <a:chExt cx="328836" cy="328836"/>
          </a:xfrm>
        </p:grpSpPr>
        <p:sp>
          <p:nvSpPr>
            <p:cNvPr id="946" name="Google Shape;946;p6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47" name="Google Shape;947;p6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48" name="Google Shape;948;p60"/>
          <p:cNvGrpSpPr/>
          <p:nvPr/>
        </p:nvGrpSpPr>
        <p:grpSpPr>
          <a:xfrm rot="-5400000">
            <a:off x="584129" y="3687125"/>
            <a:ext cx="244183" cy="244183"/>
            <a:chOff x="5931582" y="4864782"/>
            <a:chExt cx="328836" cy="328836"/>
          </a:xfrm>
        </p:grpSpPr>
        <p:sp>
          <p:nvSpPr>
            <p:cNvPr id="949" name="Google Shape;949;p6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50" name="Google Shape;950;p6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51" name="Google Shape;951;p60"/>
          <p:cNvGrpSpPr/>
          <p:nvPr/>
        </p:nvGrpSpPr>
        <p:grpSpPr>
          <a:xfrm rot="-5400000">
            <a:off x="584129" y="4379008"/>
            <a:ext cx="244183" cy="244183"/>
            <a:chOff x="5931582" y="4864782"/>
            <a:chExt cx="328836" cy="328836"/>
          </a:xfrm>
        </p:grpSpPr>
        <p:sp>
          <p:nvSpPr>
            <p:cNvPr id="952" name="Google Shape;952;p6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53" name="Google Shape;953;p6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54" name="Google Shape;954;p60"/>
          <p:cNvGrpSpPr/>
          <p:nvPr/>
        </p:nvGrpSpPr>
        <p:grpSpPr>
          <a:xfrm rot="-5400000">
            <a:off x="584286" y="5117832"/>
            <a:ext cx="244194" cy="244194"/>
            <a:chOff x="5931582" y="4864782"/>
            <a:chExt cx="328836" cy="328836"/>
          </a:xfrm>
        </p:grpSpPr>
        <p:sp>
          <p:nvSpPr>
            <p:cNvPr id="955" name="Google Shape;955;p6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56" name="Google Shape;956;p6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57" name="Google Shape;957;p60"/>
          <p:cNvGrpSpPr/>
          <p:nvPr/>
        </p:nvGrpSpPr>
        <p:grpSpPr>
          <a:xfrm rot="-5400000">
            <a:off x="584286" y="5526926"/>
            <a:ext cx="244194" cy="244194"/>
            <a:chOff x="5931582" y="4864782"/>
            <a:chExt cx="328836" cy="328836"/>
          </a:xfrm>
        </p:grpSpPr>
        <p:sp>
          <p:nvSpPr>
            <p:cNvPr id="958" name="Google Shape;958;p6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59" name="Google Shape;959;p6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960" name="Google Shape;960;p60"/>
          <p:cNvSpPr txBox="1"/>
          <p:nvPr/>
        </p:nvSpPr>
        <p:spPr>
          <a:xfrm>
            <a:off x="498078" y="2113367"/>
            <a:ext cx="1065224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Raleway"/>
                <a:ea typeface="Raleway"/>
                <a:cs typeface="Raleway"/>
                <a:sym typeface="Raleway"/>
              </a:rPr>
              <a:t>Trigger or stimulus control</a:t>
            </a:r>
            <a:endParaRPr b="0" i="0" sz="1400" u="none" cap="none" strike="noStrike">
              <a:solidFill>
                <a:srgbClr val="000000"/>
              </a:solidFill>
              <a:latin typeface="Arial"/>
              <a:ea typeface="Arial"/>
              <a:cs typeface="Arial"/>
              <a:sym typeface="Arial"/>
            </a:endParaRPr>
          </a:p>
        </p:txBody>
      </p:sp>
      <p:pic>
        <p:nvPicPr>
          <p:cNvPr id="961" name="Google Shape;961;p60"/>
          <p:cNvPicPr preferRelativeResize="0"/>
          <p:nvPr/>
        </p:nvPicPr>
        <p:blipFill rotWithShape="1">
          <a:blip r:embed="rId3">
            <a:alphaModFix/>
          </a:blip>
          <a:srcRect b="0" l="26520" r="16573" t="0"/>
          <a:stretch/>
        </p:blipFill>
        <p:spPr>
          <a:xfrm>
            <a:off x="7438501" y="1753386"/>
            <a:ext cx="4220099" cy="4171361"/>
          </a:xfrm>
          <a:prstGeom prst="roundRect">
            <a:avLst>
              <a:gd fmla="val 8079"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61"/>
          <p:cNvSpPr txBox="1"/>
          <p:nvPr/>
        </p:nvSpPr>
        <p:spPr>
          <a:xfrm>
            <a:off x="453146" y="904246"/>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Behavioral modifications</a:t>
            </a:r>
            <a:endParaRPr b="1" i="0" sz="3600" u="none" cap="none" strike="noStrike">
              <a:solidFill>
                <a:schemeClr val="accent1"/>
              </a:solidFill>
              <a:latin typeface="Raleway"/>
              <a:ea typeface="Raleway"/>
              <a:cs typeface="Raleway"/>
              <a:sym typeface="Raleway"/>
            </a:endParaRPr>
          </a:p>
        </p:txBody>
      </p:sp>
      <p:sp>
        <p:nvSpPr>
          <p:cNvPr id="967" name="Google Shape;967;p61"/>
          <p:cNvSpPr/>
          <p:nvPr/>
        </p:nvSpPr>
        <p:spPr>
          <a:xfrm>
            <a:off x="550863" y="184403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68" name="Google Shape;968;p61"/>
          <p:cNvSpPr txBox="1"/>
          <p:nvPr/>
        </p:nvSpPr>
        <p:spPr>
          <a:xfrm>
            <a:off x="988896" y="2856283"/>
            <a:ext cx="10652242"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Identify and establish plan to counteract unhelpful or dysfunctional thinking leading to unhealthy behaviors and actions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Encourage patient to </a:t>
            </a:r>
            <a:endParaRPr b="0" i="0" sz="1400" u="none" cap="none" strike="noStrike">
              <a:solidFill>
                <a:srgbClr val="000000"/>
              </a:solidFill>
              <a:latin typeface="Arial"/>
              <a:ea typeface="Arial"/>
              <a:cs typeface="Arial"/>
              <a:sym typeface="Arial"/>
            </a:endParaRPr>
          </a:p>
          <a:p>
            <a:pPr indent="-285750" lvl="0" marL="400050" marR="0" rtl="0" algn="l">
              <a:lnSpc>
                <a:spcPct val="100000"/>
              </a:lnSpc>
              <a:spcBef>
                <a:spcPts val="120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Acknowledge he/she is capable of positive thoughts and behaviors</a:t>
            </a:r>
            <a:endParaRPr b="0" i="0" sz="1400" u="none" cap="none" strike="noStrike">
              <a:solidFill>
                <a:srgbClr val="000000"/>
              </a:solidFill>
              <a:latin typeface="Arial"/>
              <a:ea typeface="Arial"/>
              <a:cs typeface="Arial"/>
              <a:sym typeface="Arial"/>
            </a:endParaRPr>
          </a:p>
          <a:p>
            <a:pPr indent="-285750" lvl="0" marL="4000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Replace unhelpful thoughts and behaviours with more productive ones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Example - May overeat one evening and decide to give up altogether. Teach them to recognize a setback as a temporary lapse and move forward </a:t>
            </a:r>
            <a:endParaRPr b="0" i="0" sz="1400" u="none" cap="none" strike="noStrike">
              <a:solidFill>
                <a:srgbClr val="000000"/>
              </a:solidFill>
              <a:latin typeface="Arial"/>
              <a:ea typeface="Arial"/>
              <a:cs typeface="Arial"/>
              <a:sym typeface="Arial"/>
            </a:endParaRPr>
          </a:p>
        </p:txBody>
      </p:sp>
      <p:grpSp>
        <p:nvGrpSpPr>
          <p:cNvPr id="969" name="Google Shape;969;p61"/>
          <p:cNvGrpSpPr/>
          <p:nvPr/>
        </p:nvGrpSpPr>
        <p:grpSpPr>
          <a:xfrm rot="-5400000">
            <a:off x="584129" y="2915315"/>
            <a:ext cx="244183" cy="244183"/>
            <a:chOff x="5931582" y="4864782"/>
            <a:chExt cx="328836" cy="328836"/>
          </a:xfrm>
        </p:grpSpPr>
        <p:sp>
          <p:nvSpPr>
            <p:cNvPr id="970" name="Google Shape;970;p6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71" name="Google Shape;971;p6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72" name="Google Shape;972;p61"/>
          <p:cNvGrpSpPr/>
          <p:nvPr/>
        </p:nvGrpSpPr>
        <p:grpSpPr>
          <a:xfrm rot="-5400000">
            <a:off x="584129" y="3621847"/>
            <a:ext cx="244183" cy="244183"/>
            <a:chOff x="5931582" y="4864782"/>
            <a:chExt cx="328836" cy="328836"/>
          </a:xfrm>
        </p:grpSpPr>
        <p:sp>
          <p:nvSpPr>
            <p:cNvPr id="973" name="Google Shape;973;p6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74" name="Google Shape;974;p6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975" name="Google Shape;975;p61"/>
          <p:cNvGrpSpPr/>
          <p:nvPr/>
        </p:nvGrpSpPr>
        <p:grpSpPr>
          <a:xfrm rot="-5400000">
            <a:off x="584129" y="4745097"/>
            <a:ext cx="244183" cy="244183"/>
            <a:chOff x="5931582" y="4864782"/>
            <a:chExt cx="328836" cy="328836"/>
          </a:xfrm>
        </p:grpSpPr>
        <p:sp>
          <p:nvSpPr>
            <p:cNvPr id="976" name="Google Shape;976;p6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77" name="Google Shape;977;p6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978" name="Google Shape;978;p61"/>
          <p:cNvSpPr txBox="1"/>
          <p:nvPr/>
        </p:nvSpPr>
        <p:spPr>
          <a:xfrm>
            <a:off x="457737" y="2177102"/>
            <a:ext cx="1065224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Raleway"/>
                <a:ea typeface="Raleway"/>
                <a:cs typeface="Raleway"/>
                <a:sym typeface="Raleway"/>
              </a:rPr>
              <a:t>Cognitive restructuring</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62"/>
          <p:cNvSpPr txBox="1"/>
          <p:nvPr/>
        </p:nvSpPr>
        <p:spPr>
          <a:xfrm>
            <a:off x="486764" y="1431324"/>
            <a:ext cx="625693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Behavioral modifications</a:t>
            </a:r>
            <a:endParaRPr b="1" i="0" sz="3600" u="none" cap="none" strike="noStrike">
              <a:solidFill>
                <a:schemeClr val="accent1"/>
              </a:solidFill>
              <a:latin typeface="Raleway"/>
              <a:ea typeface="Raleway"/>
              <a:cs typeface="Raleway"/>
              <a:sym typeface="Raleway"/>
            </a:endParaRPr>
          </a:p>
        </p:txBody>
      </p:sp>
      <p:sp>
        <p:nvSpPr>
          <p:cNvPr id="984" name="Google Shape;984;p62"/>
          <p:cNvSpPr/>
          <p:nvPr/>
        </p:nvSpPr>
        <p:spPr>
          <a:xfrm>
            <a:off x="584481" y="2303874"/>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85" name="Google Shape;985;p62"/>
          <p:cNvSpPr txBox="1"/>
          <p:nvPr/>
        </p:nvSpPr>
        <p:spPr>
          <a:xfrm>
            <a:off x="457737" y="2600683"/>
            <a:ext cx="1065224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Raleway"/>
                <a:ea typeface="Raleway"/>
                <a:cs typeface="Raleway"/>
                <a:sym typeface="Raleway"/>
              </a:rPr>
              <a:t>Problem solving</a:t>
            </a:r>
            <a:endParaRPr b="0" i="0" sz="1400" u="none" cap="none" strike="noStrike">
              <a:solidFill>
                <a:srgbClr val="000000"/>
              </a:solidFill>
              <a:latin typeface="Arial"/>
              <a:ea typeface="Arial"/>
              <a:cs typeface="Arial"/>
              <a:sym typeface="Arial"/>
            </a:endParaRPr>
          </a:p>
        </p:txBody>
      </p:sp>
      <p:sp>
        <p:nvSpPr>
          <p:cNvPr id="986" name="Google Shape;986;p62"/>
          <p:cNvSpPr/>
          <p:nvPr/>
        </p:nvSpPr>
        <p:spPr>
          <a:xfrm>
            <a:off x="1209260" y="3429000"/>
            <a:ext cx="428198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Techniques for when they encounter barriers that limit their ability to be consistent with healthy diet and exercise plan </a:t>
            </a:r>
            <a:endParaRPr b="0" i="0" sz="1400" u="none" cap="none" strike="noStrike">
              <a:solidFill>
                <a:srgbClr val="000000"/>
              </a:solidFill>
              <a:latin typeface="Arial"/>
              <a:ea typeface="Arial"/>
              <a:cs typeface="Arial"/>
              <a:sym typeface="Arial"/>
            </a:endParaRPr>
          </a:p>
        </p:txBody>
      </p:sp>
      <p:sp>
        <p:nvSpPr>
          <p:cNvPr id="987" name="Google Shape;987;p62"/>
          <p:cNvSpPr/>
          <p:nvPr/>
        </p:nvSpPr>
        <p:spPr>
          <a:xfrm>
            <a:off x="571500" y="3482008"/>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988" name="Google Shape;988;p62"/>
          <p:cNvSpPr/>
          <p:nvPr/>
        </p:nvSpPr>
        <p:spPr>
          <a:xfrm>
            <a:off x="6744072" y="3429000"/>
            <a:ext cx="4281987" cy="14773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Example - patient may travel for work and not have access to their usual planned meals - but with proper education they can create solution to overcome uncertain situation</a:t>
            </a:r>
            <a:endParaRPr b="0" i="0" sz="1400" u="none" cap="none" strike="noStrike">
              <a:solidFill>
                <a:srgbClr val="000000"/>
              </a:solidFill>
              <a:latin typeface="Arial"/>
              <a:ea typeface="Arial"/>
              <a:cs typeface="Arial"/>
              <a:sym typeface="Arial"/>
            </a:endParaRPr>
          </a:p>
        </p:txBody>
      </p:sp>
      <p:sp>
        <p:nvSpPr>
          <p:cNvPr id="989" name="Google Shape;989;p62"/>
          <p:cNvSpPr/>
          <p:nvPr/>
        </p:nvSpPr>
        <p:spPr>
          <a:xfrm>
            <a:off x="6106312" y="348200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990" name="Google Shape;990;p62"/>
          <p:cNvSpPr/>
          <p:nvPr/>
        </p:nvSpPr>
        <p:spPr>
          <a:xfrm>
            <a:off x="699008" y="3604233"/>
            <a:ext cx="270738" cy="267165"/>
          </a:xfrm>
          <a:custGeom>
            <a:rect b="b" l="l" r="r" t="t"/>
            <a:pathLst>
              <a:path extrusionOk="0" h="1279103" w="1178373">
                <a:moveTo>
                  <a:pt x="0" y="0"/>
                </a:moveTo>
                <a:lnTo>
                  <a:pt x="1178373" y="0"/>
                </a:lnTo>
                <a:lnTo>
                  <a:pt x="1178373" y="1279103"/>
                </a:lnTo>
                <a:lnTo>
                  <a:pt x="0" y="12791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991" name="Google Shape;991;p62"/>
          <p:cNvSpPr/>
          <p:nvPr/>
        </p:nvSpPr>
        <p:spPr>
          <a:xfrm>
            <a:off x="6249589" y="3594028"/>
            <a:ext cx="256698" cy="290876"/>
          </a:xfrm>
          <a:custGeom>
            <a:rect b="b" l="l" r="r" t="t"/>
            <a:pathLst>
              <a:path extrusionOk="0" h="1145526" w="1010927">
                <a:moveTo>
                  <a:pt x="0" y="0"/>
                </a:moveTo>
                <a:lnTo>
                  <a:pt x="1010927" y="0"/>
                </a:lnTo>
                <a:lnTo>
                  <a:pt x="1010927" y="1145527"/>
                </a:lnTo>
                <a:lnTo>
                  <a:pt x="0" y="114552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63"/>
          <p:cNvSpPr txBox="1"/>
          <p:nvPr/>
        </p:nvSpPr>
        <p:spPr>
          <a:xfrm>
            <a:off x="486764" y="1115318"/>
            <a:ext cx="625693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Behavioral modifications</a:t>
            </a:r>
            <a:endParaRPr b="1" i="0" sz="3600" u="none" cap="none" strike="noStrike">
              <a:solidFill>
                <a:schemeClr val="accent1"/>
              </a:solidFill>
              <a:latin typeface="Raleway"/>
              <a:ea typeface="Raleway"/>
              <a:cs typeface="Raleway"/>
              <a:sym typeface="Raleway"/>
            </a:endParaRPr>
          </a:p>
        </p:txBody>
      </p:sp>
      <p:sp>
        <p:nvSpPr>
          <p:cNvPr id="997" name="Google Shape;997;p63"/>
          <p:cNvSpPr/>
          <p:nvPr/>
        </p:nvSpPr>
        <p:spPr>
          <a:xfrm>
            <a:off x="584481" y="198786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998" name="Google Shape;998;p63"/>
          <p:cNvSpPr txBox="1"/>
          <p:nvPr/>
        </p:nvSpPr>
        <p:spPr>
          <a:xfrm>
            <a:off x="457737" y="2284677"/>
            <a:ext cx="1065224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Raleway"/>
                <a:ea typeface="Raleway"/>
                <a:cs typeface="Raleway"/>
                <a:sym typeface="Raleway"/>
              </a:rPr>
              <a:t>Relapse prevention </a:t>
            </a:r>
            <a:endParaRPr b="0" i="0" sz="1400" u="none" cap="none" strike="noStrike">
              <a:solidFill>
                <a:srgbClr val="000000"/>
              </a:solidFill>
              <a:latin typeface="Arial"/>
              <a:ea typeface="Arial"/>
              <a:cs typeface="Arial"/>
              <a:sym typeface="Arial"/>
            </a:endParaRPr>
          </a:p>
        </p:txBody>
      </p:sp>
      <p:grpSp>
        <p:nvGrpSpPr>
          <p:cNvPr id="999" name="Google Shape;999;p63"/>
          <p:cNvGrpSpPr/>
          <p:nvPr/>
        </p:nvGrpSpPr>
        <p:grpSpPr>
          <a:xfrm>
            <a:off x="571500" y="3072651"/>
            <a:ext cx="11069638" cy="646331"/>
            <a:chOff x="571500" y="3429000"/>
            <a:chExt cx="11069638" cy="646331"/>
          </a:xfrm>
        </p:grpSpPr>
        <p:sp>
          <p:nvSpPr>
            <p:cNvPr id="1000" name="Google Shape;1000;p63"/>
            <p:cNvSpPr/>
            <p:nvPr/>
          </p:nvSpPr>
          <p:spPr>
            <a:xfrm>
              <a:off x="1209260" y="3429000"/>
              <a:ext cx="10431878"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Particularly focusing on high-risk situations that may create set back (vacation, illness, periods of high stress) </a:t>
              </a:r>
              <a:endParaRPr b="0" i="0" sz="1400" u="none" cap="none" strike="noStrike">
                <a:solidFill>
                  <a:srgbClr val="000000"/>
                </a:solidFill>
                <a:latin typeface="Arial"/>
                <a:ea typeface="Arial"/>
                <a:cs typeface="Arial"/>
                <a:sym typeface="Arial"/>
              </a:endParaRPr>
            </a:p>
          </p:txBody>
        </p:sp>
        <p:sp>
          <p:nvSpPr>
            <p:cNvPr id="1001" name="Google Shape;1001;p63"/>
            <p:cNvSpPr/>
            <p:nvPr/>
          </p:nvSpPr>
          <p:spPr>
            <a:xfrm>
              <a:off x="571500" y="3494990"/>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002" name="Google Shape;1002;p63"/>
          <p:cNvGrpSpPr/>
          <p:nvPr/>
        </p:nvGrpSpPr>
        <p:grpSpPr>
          <a:xfrm>
            <a:off x="571500" y="3950900"/>
            <a:ext cx="11069638" cy="514350"/>
            <a:chOff x="571500" y="3494990"/>
            <a:chExt cx="11069638" cy="514350"/>
          </a:xfrm>
        </p:grpSpPr>
        <p:sp>
          <p:nvSpPr>
            <p:cNvPr id="1003" name="Google Shape;1003;p63"/>
            <p:cNvSpPr/>
            <p:nvPr/>
          </p:nvSpPr>
          <p:spPr>
            <a:xfrm>
              <a:off x="1209260" y="3563475"/>
              <a:ext cx="1043187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Behavioral therapy focusing on planning for such events either individually or in groups. </a:t>
              </a:r>
              <a:endParaRPr b="0" i="0" sz="1400" u="none" cap="none" strike="noStrike">
                <a:solidFill>
                  <a:srgbClr val="000000"/>
                </a:solidFill>
                <a:latin typeface="Arial"/>
                <a:ea typeface="Arial"/>
                <a:cs typeface="Arial"/>
                <a:sym typeface="Arial"/>
              </a:endParaRPr>
            </a:p>
          </p:txBody>
        </p:sp>
        <p:sp>
          <p:nvSpPr>
            <p:cNvPr id="1004" name="Google Shape;1004;p63"/>
            <p:cNvSpPr/>
            <p:nvPr/>
          </p:nvSpPr>
          <p:spPr>
            <a:xfrm>
              <a:off x="571500" y="3494990"/>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005" name="Google Shape;1005;p63"/>
          <p:cNvGrpSpPr/>
          <p:nvPr/>
        </p:nvGrpSpPr>
        <p:grpSpPr>
          <a:xfrm>
            <a:off x="571500" y="4697170"/>
            <a:ext cx="11069638" cy="646331"/>
            <a:chOff x="571500" y="3429000"/>
            <a:chExt cx="11069638" cy="646331"/>
          </a:xfrm>
        </p:grpSpPr>
        <p:sp>
          <p:nvSpPr>
            <p:cNvPr id="1006" name="Google Shape;1006;p63"/>
            <p:cNvSpPr/>
            <p:nvPr/>
          </p:nvSpPr>
          <p:spPr>
            <a:xfrm>
              <a:off x="1209260" y="3429000"/>
              <a:ext cx="10431878"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Group format provides social support and individuals can help one another develop strategies to overcome barriers around achieving the diet and exercise goals. </a:t>
              </a:r>
              <a:endParaRPr b="0" i="0" sz="1400" u="none" cap="none" strike="noStrike">
                <a:solidFill>
                  <a:srgbClr val="000000"/>
                </a:solidFill>
                <a:latin typeface="Arial"/>
                <a:ea typeface="Arial"/>
                <a:cs typeface="Arial"/>
                <a:sym typeface="Arial"/>
              </a:endParaRPr>
            </a:p>
          </p:txBody>
        </p:sp>
        <p:sp>
          <p:nvSpPr>
            <p:cNvPr id="1007" name="Google Shape;1007;p63"/>
            <p:cNvSpPr/>
            <p:nvPr/>
          </p:nvSpPr>
          <p:spPr>
            <a:xfrm>
              <a:off x="571500" y="3494990"/>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008" name="Google Shape;1008;p63"/>
          <p:cNvSpPr/>
          <p:nvPr/>
        </p:nvSpPr>
        <p:spPr>
          <a:xfrm>
            <a:off x="677902" y="3263311"/>
            <a:ext cx="302326" cy="256223"/>
          </a:xfrm>
          <a:custGeom>
            <a:rect b="b" l="l" r="r" t="t"/>
            <a:pathLst>
              <a:path extrusionOk="0" h="1142082" w="1347589">
                <a:moveTo>
                  <a:pt x="0" y="0"/>
                </a:moveTo>
                <a:lnTo>
                  <a:pt x="1347589" y="0"/>
                </a:lnTo>
                <a:lnTo>
                  <a:pt x="1347589" y="1142082"/>
                </a:lnTo>
                <a:lnTo>
                  <a:pt x="0" y="11420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009" name="Google Shape;1009;p63"/>
          <p:cNvSpPr/>
          <p:nvPr/>
        </p:nvSpPr>
        <p:spPr>
          <a:xfrm>
            <a:off x="709313" y="4073341"/>
            <a:ext cx="264364" cy="260875"/>
          </a:xfrm>
          <a:custGeom>
            <a:rect b="b" l="l" r="r" t="t"/>
            <a:pathLst>
              <a:path extrusionOk="0" h="1279103" w="1178373">
                <a:moveTo>
                  <a:pt x="0" y="0"/>
                </a:moveTo>
                <a:lnTo>
                  <a:pt x="1178373" y="0"/>
                </a:lnTo>
                <a:lnTo>
                  <a:pt x="1178373" y="1279102"/>
                </a:lnTo>
                <a:lnTo>
                  <a:pt x="0" y="12791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010" name="Google Shape;1010;p63"/>
          <p:cNvSpPr/>
          <p:nvPr/>
        </p:nvSpPr>
        <p:spPr>
          <a:xfrm>
            <a:off x="691644" y="4885264"/>
            <a:ext cx="274842" cy="292775"/>
          </a:xfrm>
          <a:custGeom>
            <a:rect b="b" l="l" r="r" t="t"/>
            <a:pathLst>
              <a:path extrusionOk="0" h="1435514" w="1347589">
                <a:moveTo>
                  <a:pt x="0" y="0"/>
                </a:moveTo>
                <a:lnTo>
                  <a:pt x="1347589" y="0"/>
                </a:lnTo>
                <a:lnTo>
                  <a:pt x="1347589" y="1435514"/>
                </a:lnTo>
                <a:lnTo>
                  <a:pt x="0" y="14355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64"/>
          <p:cNvSpPr txBox="1"/>
          <p:nvPr/>
        </p:nvSpPr>
        <p:spPr>
          <a:xfrm>
            <a:off x="453146" y="580002"/>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Physical activity </a:t>
            </a:r>
            <a:endParaRPr b="1" i="0" sz="3600" u="none" cap="none" strike="noStrike">
              <a:solidFill>
                <a:schemeClr val="accent1"/>
              </a:solidFill>
              <a:latin typeface="Raleway"/>
              <a:ea typeface="Raleway"/>
              <a:cs typeface="Raleway"/>
              <a:sym typeface="Raleway"/>
            </a:endParaRPr>
          </a:p>
        </p:txBody>
      </p:sp>
      <p:sp>
        <p:nvSpPr>
          <p:cNvPr id="1016" name="Google Shape;1016;p64"/>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17" name="Google Shape;1017;p64"/>
          <p:cNvSpPr txBox="1"/>
          <p:nvPr/>
        </p:nvSpPr>
        <p:spPr>
          <a:xfrm>
            <a:off x="988896" y="1973975"/>
            <a:ext cx="7228178"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At least 150 minutes of moderate intensity aerobic activity per week or 75 minutes of vigorous intensity aerobic exercise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Resistance training - 2 days a week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Exercise prescription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FITTE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Frequency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Intensity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Time spent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Type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Enjoyment level </a:t>
            </a:r>
            <a:endParaRPr b="0" i="0" sz="1400" u="none" cap="none" strike="noStrike">
              <a:solidFill>
                <a:srgbClr val="000000"/>
              </a:solidFill>
              <a:latin typeface="Arial"/>
              <a:ea typeface="Arial"/>
              <a:cs typeface="Arial"/>
              <a:sym typeface="Arial"/>
            </a:endParaRPr>
          </a:p>
        </p:txBody>
      </p:sp>
      <p:grpSp>
        <p:nvGrpSpPr>
          <p:cNvPr id="1018" name="Google Shape;1018;p64"/>
          <p:cNvGrpSpPr/>
          <p:nvPr/>
        </p:nvGrpSpPr>
        <p:grpSpPr>
          <a:xfrm rot="-5400000">
            <a:off x="584129" y="2033007"/>
            <a:ext cx="244183" cy="244183"/>
            <a:chOff x="5931582" y="4864782"/>
            <a:chExt cx="328836" cy="328836"/>
          </a:xfrm>
        </p:grpSpPr>
        <p:sp>
          <p:nvSpPr>
            <p:cNvPr id="1019" name="Google Shape;1019;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20" name="Google Shape;1020;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21" name="Google Shape;1021;p64"/>
          <p:cNvGrpSpPr/>
          <p:nvPr/>
        </p:nvGrpSpPr>
        <p:grpSpPr>
          <a:xfrm rot="-5400000">
            <a:off x="584129" y="2737011"/>
            <a:ext cx="244183" cy="244183"/>
            <a:chOff x="5931582" y="4864782"/>
            <a:chExt cx="328836" cy="328836"/>
          </a:xfrm>
        </p:grpSpPr>
        <p:sp>
          <p:nvSpPr>
            <p:cNvPr id="1022" name="Google Shape;1022;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23" name="Google Shape;1023;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24" name="Google Shape;1024;p64"/>
          <p:cNvGrpSpPr/>
          <p:nvPr/>
        </p:nvGrpSpPr>
        <p:grpSpPr>
          <a:xfrm rot="-5400000">
            <a:off x="584129" y="3158531"/>
            <a:ext cx="244183" cy="244183"/>
            <a:chOff x="5931582" y="4864782"/>
            <a:chExt cx="328836" cy="328836"/>
          </a:xfrm>
        </p:grpSpPr>
        <p:sp>
          <p:nvSpPr>
            <p:cNvPr id="1025" name="Google Shape;1025;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26" name="Google Shape;1026;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27" name="Google Shape;1027;p64"/>
          <p:cNvGrpSpPr/>
          <p:nvPr/>
        </p:nvGrpSpPr>
        <p:grpSpPr>
          <a:xfrm rot="-5400000">
            <a:off x="584129" y="3579740"/>
            <a:ext cx="244183" cy="244183"/>
            <a:chOff x="5931582" y="4864782"/>
            <a:chExt cx="328836" cy="328836"/>
          </a:xfrm>
        </p:grpSpPr>
        <p:sp>
          <p:nvSpPr>
            <p:cNvPr id="1028" name="Google Shape;1028;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29" name="Google Shape;1029;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30" name="Google Shape;1030;p64"/>
          <p:cNvGrpSpPr/>
          <p:nvPr/>
        </p:nvGrpSpPr>
        <p:grpSpPr>
          <a:xfrm rot="-5400000">
            <a:off x="584129" y="4009665"/>
            <a:ext cx="244183" cy="244183"/>
            <a:chOff x="5931582" y="4864782"/>
            <a:chExt cx="328836" cy="328836"/>
          </a:xfrm>
        </p:grpSpPr>
        <p:sp>
          <p:nvSpPr>
            <p:cNvPr id="1031" name="Google Shape;1031;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32" name="Google Shape;1032;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33" name="Google Shape;1033;p64"/>
          <p:cNvGrpSpPr/>
          <p:nvPr/>
        </p:nvGrpSpPr>
        <p:grpSpPr>
          <a:xfrm rot="-5400000">
            <a:off x="584129" y="4434294"/>
            <a:ext cx="244183" cy="244183"/>
            <a:chOff x="5931582" y="4864782"/>
            <a:chExt cx="328836" cy="328836"/>
          </a:xfrm>
        </p:grpSpPr>
        <p:sp>
          <p:nvSpPr>
            <p:cNvPr id="1034" name="Google Shape;1034;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35" name="Google Shape;1035;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36" name="Google Shape;1036;p64"/>
          <p:cNvGrpSpPr/>
          <p:nvPr/>
        </p:nvGrpSpPr>
        <p:grpSpPr>
          <a:xfrm rot="-5400000">
            <a:off x="584129" y="4864559"/>
            <a:ext cx="244183" cy="244183"/>
            <a:chOff x="5931582" y="4864782"/>
            <a:chExt cx="328836" cy="328836"/>
          </a:xfrm>
        </p:grpSpPr>
        <p:sp>
          <p:nvSpPr>
            <p:cNvPr id="1037" name="Google Shape;1037;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38" name="Google Shape;1038;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39" name="Google Shape;1039;p64"/>
          <p:cNvGrpSpPr/>
          <p:nvPr/>
        </p:nvGrpSpPr>
        <p:grpSpPr>
          <a:xfrm rot="-5400000">
            <a:off x="584129" y="5294484"/>
            <a:ext cx="244183" cy="244183"/>
            <a:chOff x="5931582" y="4864782"/>
            <a:chExt cx="328836" cy="328836"/>
          </a:xfrm>
        </p:grpSpPr>
        <p:sp>
          <p:nvSpPr>
            <p:cNvPr id="1040" name="Google Shape;1040;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41" name="Google Shape;1041;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42" name="Google Shape;1042;p64"/>
          <p:cNvGrpSpPr/>
          <p:nvPr/>
        </p:nvGrpSpPr>
        <p:grpSpPr>
          <a:xfrm rot="-5400000">
            <a:off x="584129" y="5719113"/>
            <a:ext cx="244183" cy="244183"/>
            <a:chOff x="5931582" y="4864782"/>
            <a:chExt cx="328836" cy="328836"/>
          </a:xfrm>
        </p:grpSpPr>
        <p:sp>
          <p:nvSpPr>
            <p:cNvPr id="1043" name="Google Shape;1043;p64"/>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44" name="Google Shape;1044;p64"/>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1045" name="Google Shape;1045;p64"/>
          <p:cNvPicPr preferRelativeResize="0"/>
          <p:nvPr/>
        </p:nvPicPr>
        <p:blipFill rotWithShape="1">
          <a:blip r:embed="rId3">
            <a:alphaModFix/>
          </a:blip>
          <a:srcRect b="0" l="36164" r="35171" t="24749"/>
          <a:stretch/>
        </p:blipFill>
        <p:spPr>
          <a:xfrm>
            <a:off x="7866345" y="1697276"/>
            <a:ext cx="3494761" cy="516072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65"/>
          <p:cNvSpPr txBox="1"/>
          <p:nvPr/>
        </p:nvSpPr>
        <p:spPr>
          <a:xfrm>
            <a:off x="550862" y="833943"/>
            <a:ext cx="1109027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Physical activity - Special considerations </a:t>
            </a:r>
            <a:endParaRPr b="1" i="0" sz="3600" u="none" cap="none" strike="noStrike">
              <a:solidFill>
                <a:schemeClr val="accent1"/>
              </a:solidFill>
              <a:latin typeface="Raleway"/>
              <a:ea typeface="Raleway"/>
              <a:cs typeface="Raleway"/>
              <a:sym typeface="Raleway"/>
            </a:endParaRPr>
          </a:p>
        </p:txBody>
      </p:sp>
      <p:sp>
        <p:nvSpPr>
          <p:cNvPr id="1051" name="Google Shape;1051;p65"/>
          <p:cNvSpPr/>
          <p:nvPr/>
        </p:nvSpPr>
        <p:spPr>
          <a:xfrm>
            <a:off x="5838825" y="1802614"/>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52" name="Google Shape;1052;p65"/>
          <p:cNvSpPr/>
          <p:nvPr/>
        </p:nvSpPr>
        <p:spPr>
          <a:xfrm>
            <a:off x="5690654" y="2817193"/>
            <a:ext cx="810694" cy="615503"/>
          </a:xfrm>
          <a:custGeom>
            <a:rect b="b" l="l" r="r" t="t"/>
            <a:pathLst>
              <a:path extrusionOk="0" h="991274" w="1305630">
                <a:moveTo>
                  <a:pt x="0" y="0"/>
                </a:moveTo>
                <a:lnTo>
                  <a:pt x="67242" y="46597"/>
                </a:lnTo>
                <a:cubicBezTo>
                  <a:pt x="239681" y="145752"/>
                  <a:pt x="439627" y="202459"/>
                  <a:pt x="652817" y="202459"/>
                </a:cubicBezTo>
                <a:cubicBezTo>
                  <a:pt x="866007" y="202459"/>
                  <a:pt x="1065953" y="145752"/>
                  <a:pt x="1238391" y="46597"/>
                </a:cubicBezTo>
                <a:lnTo>
                  <a:pt x="1305630" y="2"/>
                </a:lnTo>
                <a:lnTo>
                  <a:pt x="1290219" y="31994"/>
                </a:lnTo>
                <a:cubicBezTo>
                  <a:pt x="1229944" y="174500"/>
                  <a:pt x="1196613" y="331178"/>
                  <a:pt x="1196613" y="495640"/>
                </a:cubicBezTo>
                <a:cubicBezTo>
                  <a:pt x="1196613" y="660102"/>
                  <a:pt x="1229944" y="816780"/>
                  <a:pt x="1290219" y="959286"/>
                </a:cubicBezTo>
                <a:lnTo>
                  <a:pt x="1305628" y="991273"/>
                </a:lnTo>
                <a:lnTo>
                  <a:pt x="1238391" y="944679"/>
                </a:lnTo>
                <a:cubicBezTo>
                  <a:pt x="1065953" y="845525"/>
                  <a:pt x="866007" y="788817"/>
                  <a:pt x="652817" y="788817"/>
                </a:cubicBezTo>
                <a:cubicBezTo>
                  <a:pt x="439627" y="788817"/>
                  <a:pt x="239681" y="845525"/>
                  <a:pt x="67242" y="944679"/>
                </a:cubicBezTo>
                <a:lnTo>
                  <a:pt x="3" y="991274"/>
                </a:lnTo>
                <a:lnTo>
                  <a:pt x="15412" y="959286"/>
                </a:lnTo>
                <a:cubicBezTo>
                  <a:pt x="75687" y="816780"/>
                  <a:pt x="109018" y="660102"/>
                  <a:pt x="109018" y="495640"/>
                </a:cubicBezTo>
                <a:cubicBezTo>
                  <a:pt x="109018" y="331178"/>
                  <a:pt x="75687" y="174500"/>
                  <a:pt x="15412" y="31994"/>
                </a:cubicBezTo>
                <a:lnTo>
                  <a:pt x="0" y="0"/>
                </a:lnTo>
                <a:close/>
              </a:path>
            </a:pathLst>
          </a:custGeom>
          <a:solidFill>
            <a:schemeClr val="accent1"/>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053" name="Google Shape;1053;p65"/>
          <p:cNvSpPr/>
          <p:nvPr/>
        </p:nvSpPr>
        <p:spPr>
          <a:xfrm>
            <a:off x="4710986" y="3796858"/>
            <a:ext cx="615507" cy="810697"/>
          </a:xfrm>
          <a:custGeom>
            <a:rect b="b" l="l" r="r" t="t"/>
            <a:pathLst>
              <a:path extrusionOk="0" h="1305636" w="991280">
                <a:moveTo>
                  <a:pt x="0" y="0"/>
                </a:moveTo>
                <a:lnTo>
                  <a:pt x="31995" y="15413"/>
                </a:lnTo>
                <a:cubicBezTo>
                  <a:pt x="174501" y="75688"/>
                  <a:pt x="331179" y="109019"/>
                  <a:pt x="495641" y="109019"/>
                </a:cubicBezTo>
                <a:cubicBezTo>
                  <a:pt x="660104" y="109019"/>
                  <a:pt x="816781" y="75688"/>
                  <a:pt x="959287" y="15413"/>
                </a:cubicBezTo>
                <a:lnTo>
                  <a:pt x="991280" y="2"/>
                </a:lnTo>
                <a:lnTo>
                  <a:pt x="944682" y="67246"/>
                </a:lnTo>
                <a:cubicBezTo>
                  <a:pt x="845526" y="239685"/>
                  <a:pt x="788819" y="439630"/>
                  <a:pt x="788819" y="652819"/>
                </a:cubicBezTo>
                <a:cubicBezTo>
                  <a:pt x="788819" y="866010"/>
                  <a:pt x="845526" y="1065955"/>
                  <a:pt x="944682" y="1238393"/>
                </a:cubicBezTo>
                <a:lnTo>
                  <a:pt x="991278" y="1305635"/>
                </a:lnTo>
                <a:lnTo>
                  <a:pt x="959287" y="1290224"/>
                </a:lnTo>
                <a:cubicBezTo>
                  <a:pt x="816781" y="1229949"/>
                  <a:pt x="660104" y="1196618"/>
                  <a:pt x="495641" y="1196618"/>
                </a:cubicBezTo>
                <a:cubicBezTo>
                  <a:pt x="331179" y="1196618"/>
                  <a:pt x="174501" y="1229949"/>
                  <a:pt x="31995" y="1290224"/>
                </a:cubicBezTo>
                <a:lnTo>
                  <a:pt x="2" y="1305636"/>
                </a:lnTo>
                <a:lnTo>
                  <a:pt x="46599" y="1238393"/>
                </a:lnTo>
                <a:cubicBezTo>
                  <a:pt x="145753" y="1065955"/>
                  <a:pt x="202462" y="866010"/>
                  <a:pt x="202462" y="652819"/>
                </a:cubicBezTo>
                <a:cubicBezTo>
                  <a:pt x="202462" y="439630"/>
                  <a:pt x="145753" y="239685"/>
                  <a:pt x="46599" y="67246"/>
                </a:cubicBezTo>
                <a:lnTo>
                  <a:pt x="0" y="0"/>
                </a:lnTo>
                <a:close/>
              </a:path>
            </a:pathLst>
          </a:custGeom>
          <a:solidFill>
            <a:schemeClr val="accent6"/>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054" name="Google Shape;1054;p65"/>
          <p:cNvSpPr/>
          <p:nvPr/>
        </p:nvSpPr>
        <p:spPr>
          <a:xfrm>
            <a:off x="6865508" y="3796858"/>
            <a:ext cx="615507" cy="810697"/>
          </a:xfrm>
          <a:custGeom>
            <a:rect b="b" l="l" r="r" t="t"/>
            <a:pathLst>
              <a:path extrusionOk="0" h="1305636" w="991280">
                <a:moveTo>
                  <a:pt x="0" y="0"/>
                </a:moveTo>
                <a:lnTo>
                  <a:pt x="31995" y="15413"/>
                </a:lnTo>
                <a:cubicBezTo>
                  <a:pt x="174501" y="75688"/>
                  <a:pt x="331179" y="109019"/>
                  <a:pt x="495641" y="109019"/>
                </a:cubicBezTo>
                <a:cubicBezTo>
                  <a:pt x="660104" y="109019"/>
                  <a:pt x="816781" y="75688"/>
                  <a:pt x="959287" y="15413"/>
                </a:cubicBezTo>
                <a:lnTo>
                  <a:pt x="991280" y="2"/>
                </a:lnTo>
                <a:lnTo>
                  <a:pt x="944682" y="67246"/>
                </a:lnTo>
                <a:cubicBezTo>
                  <a:pt x="845526" y="239685"/>
                  <a:pt x="788819" y="439630"/>
                  <a:pt x="788819" y="652819"/>
                </a:cubicBezTo>
                <a:cubicBezTo>
                  <a:pt x="788819" y="866010"/>
                  <a:pt x="845526" y="1065955"/>
                  <a:pt x="944682" y="1238393"/>
                </a:cubicBezTo>
                <a:lnTo>
                  <a:pt x="991278" y="1305635"/>
                </a:lnTo>
                <a:lnTo>
                  <a:pt x="959287" y="1290224"/>
                </a:lnTo>
                <a:cubicBezTo>
                  <a:pt x="816781" y="1229949"/>
                  <a:pt x="660104" y="1196618"/>
                  <a:pt x="495641" y="1196618"/>
                </a:cubicBezTo>
                <a:cubicBezTo>
                  <a:pt x="331179" y="1196618"/>
                  <a:pt x="174501" y="1229949"/>
                  <a:pt x="31995" y="1290224"/>
                </a:cubicBezTo>
                <a:lnTo>
                  <a:pt x="2" y="1305636"/>
                </a:lnTo>
                <a:lnTo>
                  <a:pt x="46599" y="1238393"/>
                </a:lnTo>
                <a:cubicBezTo>
                  <a:pt x="145753" y="1065955"/>
                  <a:pt x="202462" y="866010"/>
                  <a:pt x="202462" y="652819"/>
                </a:cubicBezTo>
                <a:cubicBezTo>
                  <a:pt x="202462" y="439630"/>
                  <a:pt x="145753" y="239685"/>
                  <a:pt x="46599" y="67246"/>
                </a:cubicBezTo>
                <a:lnTo>
                  <a:pt x="0" y="0"/>
                </a:lnTo>
                <a:close/>
              </a:path>
            </a:pathLst>
          </a:custGeom>
          <a:solidFill>
            <a:schemeClr val="accent2"/>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055" name="Google Shape;1055;p65"/>
          <p:cNvSpPr/>
          <p:nvPr/>
        </p:nvSpPr>
        <p:spPr>
          <a:xfrm>
            <a:off x="5690654" y="4971718"/>
            <a:ext cx="810694" cy="615503"/>
          </a:xfrm>
          <a:custGeom>
            <a:rect b="b" l="l" r="r" t="t"/>
            <a:pathLst>
              <a:path extrusionOk="0" h="991274" w="1305631">
                <a:moveTo>
                  <a:pt x="3" y="0"/>
                </a:moveTo>
                <a:lnTo>
                  <a:pt x="67242" y="46595"/>
                </a:lnTo>
                <a:cubicBezTo>
                  <a:pt x="239681" y="145750"/>
                  <a:pt x="439627" y="202457"/>
                  <a:pt x="652817" y="202457"/>
                </a:cubicBezTo>
                <a:cubicBezTo>
                  <a:pt x="866007" y="202457"/>
                  <a:pt x="1065953" y="145750"/>
                  <a:pt x="1238391" y="46595"/>
                </a:cubicBezTo>
                <a:lnTo>
                  <a:pt x="1305627" y="3"/>
                </a:lnTo>
                <a:lnTo>
                  <a:pt x="1290219" y="31988"/>
                </a:lnTo>
                <a:cubicBezTo>
                  <a:pt x="1229944" y="174495"/>
                  <a:pt x="1196613" y="331172"/>
                  <a:pt x="1196613" y="495634"/>
                </a:cubicBezTo>
                <a:cubicBezTo>
                  <a:pt x="1196613" y="660096"/>
                  <a:pt x="1229944" y="816774"/>
                  <a:pt x="1290219" y="959280"/>
                </a:cubicBezTo>
                <a:lnTo>
                  <a:pt x="1305631" y="991273"/>
                </a:lnTo>
                <a:lnTo>
                  <a:pt x="1238391" y="944677"/>
                </a:lnTo>
                <a:cubicBezTo>
                  <a:pt x="1065953" y="845523"/>
                  <a:pt x="866007" y="788815"/>
                  <a:pt x="652817" y="788815"/>
                </a:cubicBezTo>
                <a:cubicBezTo>
                  <a:pt x="439627" y="788815"/>
                  <a:pt x="239681" y="845523"/>
                  <a:pt x="67242" y="944677"/>
                </a:cubicBezTo>
                <a:lnTo>
                  <a:pt x="0" y="991274"/>
                </a:lnTo>
                <a:lnTo>
                  <a:pt x="15412" y="959280"/>
                </a:lnTo>
                <a:cubicBezTo>
                  <a:pt x="75687" y="816774"/>
                  <a:pt x="109018" y="660096"/>
                  <a:pt x="109018" y="495634"/>
                </a:cubicBezTo>
                <a:cubicBezTo>
                  <a:pt x="109018" y="331172"/>
                  <a:pt x="75687" y="174495"/>
                  <a:pt x="15412" y="31988"/>
                </a:cubicBezTo>
                <a:lnTo>
                  <a:pt x="3" y="0"/>
                </a:lnTo>
                <a:close/>
              </a:path>
            </a:pathLst>
          </a:custGeom>
          <a:solidFill>
            <a:schemeClr val="accent5"/>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056" name="Google Shape;1056;p65"/>
          <p:cNvGrpSpPr/>
          <p:nvPr/>
        </p:nvGrpSpPr>
        <p:grpSpPr>
          <a:xfrm>
            <a:off x="4347171" y="2453378"/>
            <a:ext cx="1343136" cy="1343134"/>
            <a:chOff x="3279494" y="612494"/>
            <a:chExt cx="2163133" cy="2163131"/>
          </a:xfrm>
        </p:grpSpPr>
        <p:sp>
          <p:nvSpPr>
            <p:cNvPr id="1057" name="Google Shape;1057;p65"/>
            <p:cNvSpPr/>
            <p:nvPr/>
          </p:nvSpPr>
          <p:spPr>
            <a:xfrm>
              <a:off x="3279494" y="612494"/>
              <a:ext cx="2163133" cy="2163131"/>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1"/>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058" name="Google Shape;1058;p65"/>
            <p:cNvGrpSpPr/>
            <p:nvPr/>
          </p:nvGrpSpPr>
          <p:grpSpPr>
            <a:xfrm>
              <a:off x="3524361" y="880667"/>
              <a:ext cx="1673398" cy="1626784"/>
              <a:chOff x="6345238" y="4948238"/>
              <a:chExt cx="1027113" cy="1028700"/>
            </a:xfrm>
          </p:grpSpPr>
          <p:sp>
            <p:nvSpPr>
              <p:cNvPr id="1059" name="Google Shape;1059;p6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sp>
            <p:nvSpPr>
              <p:cNvPr id="1060" name="Google Shape;1060;p6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grpSp>
      </p:grpSp>
      <p:grpSp>
        <p:nvGrpSpPr>
          <p:cNvPr id="1061" name="Google Shape;1061;p65"/>
          <p:cNvGrpSpPr/>
          <p:nvPr/>
        </p:nvGrpSpPr>
        <p:grpSpPr>
          <a:xfrm>
            <a:off x="6501693" y="2453378"/>
            <a:ext cx="1343136" cy="1343134"/>
            <a:chOff x="6749373" y="612494"/>
            <a:chExt cx="2163133" cy="2163131"/>
          </a:xfrm>
        </p:grpSpPr>
        <p:sp>
          <p:nvSpPr>
            <p:cNvPr id="1062" name="Google Shape;1062;p65"/>
            <p:cNvSpPr/>
            <p:nvPr/>
          </p:nvSpPr>
          <p:spPr>
            <a:xfrm>
              <a:off x="6749373" y="612494"/>
              <a:ext cx="2163133" cy="2163131"/>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2"/>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063" name="Google Shape;1063;p65"/>
            <p:cNvGrpSpPr/>
            <p:nvPr/>
          </p:nvGrpSpPr>
          <p:grpSpPr>
            <a:xfrm>
              <a:off x="6994240" y="880667"/>
              <a:ext cx="1673398" cy="1626784"/>
              <a:chOff x="6345238" y="4948238"/>
              <a:chExt cx="1027113" cy="1028700"/>
            </a:xfrm>
          </p:grpSpPr>
          <p:sp>
            <p:nvSpPr>
              <p:cNvPr id="1064" name="Google Shape;1064;p6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sp>
            <p:nvSpPr>
              <p:cNvPr id="1065" name="Google Shape;1065;p6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grpSp>
      </p:grpSp>
      <p:grpSp>
        <p:nvGrpSpPr>
          <p:cNvPr id="1066" name="Google Shape;1066;p65"/>
          <p:cNvGrpSpPr/>
          <p:nvPr/>
        </p:nvGrpSpPr>
        <p:grpSpPr>
          <a:xfrm>
            <a:off x="4347171" y="4607900"/>
            <a:ext cx="1343136" cy="1343134"/>
            <a:chOff x="3279494" y="4082373"/>
            <a:chExt cx="2163133" cy="2163131"/>
          </a:xfrm>
        </p:grpSpPr>
        <p:sp>
          <p:nvSpPr>
            <p:cNvPr id="1067" name="Google Shape;1067;p65"/>
            <p:cNvSpPr/>
            <p:nvPr/>
          </p:nvSpPr>
          <p:spPr>
            <a:xfrm>
              <a:off x="3279494" y="4082373"/>
              <a:ext cx="2163133" cy="2163131"/>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6"/>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068" name="Google Shape;1068;p65"/>
            <p:cNvGrpSpPr/>
            <p:nvPr/>
          </p:nvGrpSpPr>
          <p:grpSpPr>
            <a:xfrm>
              <a:off x="3524361" y="4350546"/>
              <a:ext cx="1673398" cy="1626784"/>
              <a:chOff x="6345238" y="4948238"/>
              <a:chExt cx="1027113" cy="1028700"/>
            </a:xfrm>
          </p:grpSpPr>
          <p:sp>
            <p:nvSpPr>
              <p:cNvPr id="1069" name="Google Shape;1069;p6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sp>
            <p:nvSpPr>
              <p:cNvPr id="1070" name="Google Shape;1070;p6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grpSp>
      </p:grpSp>
      <p:grpSp>
        <p:nvGrpSpPr>
          <p:cNvPr id="1071" name="Google Shape;1071;p65"/>
          <p:cNvGrpSpPr/>
          <p:nvPr/>
        </p:nvGrpSpPr>
        <p:grpSpPr>
          <a:xfrm>
            <a:off x="6501693" y="4607900"/>
            <a:ext cx="1343136" cy="1343134"/>
            <a:chOff x="6749373" y="4082373"/>
            <a:chExt cx="2163133" cy="2163131"/>
          </a:xfrm>
        </p:grpSpPr>
        <p:sp>
          <p:nvSpPr>
            <p:cNvPr id="1072" name="Google Shape;1072;p65"/>
            <p:cNvSpPr/>
            <p:nvPr/>
          </p:nvSpPr>
          <p:spPr>
            <a:xfrm>
              <a:off x="6749373" y="4082373"/>
              <a:ext cx="2163133" cy="2163131"/>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5"/>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lt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073" name="Google Shape;1073;p65"/>
            <p:cNvGrpSpPr/>
            <p:nvPr/>
          </p:nvGrpSpPr>
          <p:grpSpPr>
            <a:xfrm>
              <a:off x="6994240" y="4350546"/>
              <a:ext cx="1673398" cy="1626784"/>
              <a:chOff x="6345238" y="4948238"/>
              <a:chExt cx="1027113" cy="1028700"/>
            </a:xfrm>
          </p:grpSpPr>
          <p:sp>
            <p:nvSpPr>
              <p:cNvPr id="1074" name="Google Shape;1074;p6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sp>
            <p:nvSpPr>
              <p:cNvPr id="1075" name="Google Shape;1075;p6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aleway"/>
                  <a:ea typeface="Raleway"/>
                  <a:cs typeface="Raleway"/>
                  <a:sym typeface="Raleway"/>
                </a:endParaRPr>
              </a:p>
            </p:txBody>
          </p:sp>
        </p:grpSp>
      </p:grpSp>
      <p:sp>
        <p:nvSpPr>
          <p:cNvPr id="1076" name="Google Shape;1076;p65"/>
          <p:cNvSpPr txBox="1"/>
          <p:nvPr/>
        </p:nvSpPr>
        <p:spPr>
          <a:xfrm>
            <a:off x="571500" y="2644169"/>
            <a:ext cx="3531787" cy="92333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Recommend rehabilitation and physical therapy guided activity program </a:t>
            </a:r>
            <a:endParaRPr b="0" i="0" sz="1400" u="none" cap="none" strike="noStrike">
              <a:solidFill>
                <a:srgbClr val="000000"/>
              </a:solidFill>
              <a:latin typeface="Arial"/>
              <a:ea typeface="Arial"/>
              <a:cs typeface="Arial"/>
              <a:sym typeface="Arial"/>
            </a:endParaRPr>
          </a:p>
        </p:txBody>
      </p:sp>
      <p:sp>
        <p:nvSpPr>
          <p:cNvPr id="1077" name="Google Shape;1077;p65"/>
          <p:cNvSpPr txBox="1"/>
          <p:nvPr/>
        </p:nvSpPr>
        <p:spPr>
          <a:xfrm>
            <a:off x="8088712" y="5158878"/>
            <a:ext cx="3552425" cy="369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Arm exercises </a:t>
            </a:r>
            <a:endParaRPr b="0" i="0" sz="1400" u="none" cap="none" strike="noStrike">
              <a:solidFill>
                <a:srgbClr val="000000"/>
              </a:solidFill>
              <a:latin typeface="Arial"/>
              <a:ea typeface="Arial"/>
              <a:cs typeface="Arial"/>
              <a:sym typeface="Arial"/>
            </a:endParaRPr>
          </a:p>
        </p:txBody>
      </p:sp>
      <p:sp>
        <p:nvSpPr>
          <p:cNvPr id="1078" name="Google Shape;1078;p65"/>
          <p:cNvSpPr txBox="1"/>
          <p:nvPr/>
        </p:nvSpPr>
        <p:spPr>
          <a:xfrm>
            <a:off x="8088712" y="2782669"/>
            <a:ext cx="3552425"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Unable to walk - seated exercise program </a:t>
            </a:r>
            <a:endParaRPr b="0" i="0" sz="1400" u="none" cap="none" strike="noStrike">
              <a:solidFill>
                <a:srgbClr val="000000"/>
              </a:solidFill>
              <a:latin typeface="Arial"/>
              <a:ea typeface="Arial"/>
              <a:cs typeface="Arial"/>
              <a:sym typeface="Arial"/>
            </a:endParaRPr>
          </a:p>
        </p:txBody>
      </p:sp>
      <p:sp>
        <p:nvSpPr>
          <p:cNvPr id="1079" name="Google Shape;1079;p65"/>
          <p:cNvSpPr txBox="1"/>
          <p:nvPr/>
        </p:nvSpPr>
        <p:spPr>
          <a:xfrm>
            <a:off x="571500" y="5158878"/>
            <a:ext cx="3531787" cy="369332"/>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Aquatic exercises</a:t>
            </a:r>
            <a:endParaRPr b="0" i="0" sz="1400" u="none" cap="none" strike="noStrike">
              <a:solidFill>
                <a:srgbClr val="000000"/>
              </a:solidFill>
              <a:latin typeface="Arial"/>
              <a:ea typeface="Arial"/>
              <a:cs typeface="Arial"/>
              <a:sym typeface="Arial"/>
            </a:endParaRPr>
          </a:p>
        </p:txBody>
      </p:sp>
      <p:sp>
        <p:nvSpPr>
          <p:cNvPr id="1080" name="Google Shape;1080;p65"/>
          <p:cNvSpPr txBox="1"/>
          <p:nvPr/>
        </p:nvSpPr>
        <p:spPr>
          <a:xfrm>
            <a:off x="4500705" y="2739935"/>
            <a:ext cx="102358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01</a:t>
            </a:r>
            <a:endParaRPr b="0" i="0" sz="1400" u="none" cap="none" strike="noStrike">
              <a:solidFill>
                <a:srgbClr val="000000"/>
              </a:solidFill>
              <a:latin typeface="Arial"/>
              <a:ea typeface="Arial"/>
              <a:cs typeface="Arial"/>
              <a:sym typeface="Arial"/>
            </a:endParaRPr>
          </a:p>
        </p:txBody>
      </p:sp>
      <p:sp>
        <p:nvSpPr>
          <p:cNvPr id="1081" name="Google Shape;1081;p65"/>
          <p:cNvSpPr txBox="1"/>
          <p:nvPr/>
        </p:nvSpPr>
        <p:spPr>
          <a:xfrm>
            <a:off x="6656423" y="2739935"/>
            <a:ext cx="102358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4"/>
                </a:solidFill>
                <a:latin typeface="Raleway"/>
                <a:ea typeface="Raleway"/>
                <a:cs typeface="Raleway"/>
                <a:sym typeface="Raleway"/>
              </a:rPr>
              <a:t>02</a:t>
            </a:r>
            <a:endParaRPr b="0" i="0" sz="1400" u="none" cap="none" strike="noStrike">
              <a:solidFill>
                <a:srgbClr val="000000"/>
              </a:solidFill>
              <a:latin typeface="Arial"/>
              <a:ea typeface="Arial"/>
              <a:cs typeface="Arial"/>
              <a:sym typeface="Arial"/>
            </a:endParaRPr>
          </a:p>
        </p:txBody>
      </p:sp>
      <p:sp>
        <p:nvSpPr>
          <p:cNvPr id="1082" name="Google Shape;1082;p65"/>
          <p:cNvSpPr txBox="1"/>
          <p:nvPr/>
        </p:nvSpPr>
        <p:spPr>
          <a:xfrm>
            <a:off x="4500705" y="4894476"/>
            <a:ext cx="102358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6"/>
                </a:solidFill>
                <a:latin typeface="Raleway"/>
                <a:ea typeface="Raleway"/>
                <a:cs typeface="Raleway"/>
                <a:sym typeface="Raleway"/>
              </a:rPr>
              <a:t>04</a:t>
            </a:r>
            <a:endParaRPr b="0" i="0" sz="1400" u="none" cap="none" strike="noStrike">
              <a:solidFill>
                <a:srgbClr val="000000"/>
              </a:solidFill>
              <a:latin typeface="Arial"/>
              <a:ea typeface="Arial"/>
              <a:cs typeface="Arial"/>
              <a:sym typeface="Arial"/>
            </a:endParaRPr>
          </a:p>
        </p:txBody>
      </p:sp>
      <p:sp>
        <p:nvSpPr>
          <p:cNvPr id="1083" name="Google Shape;1083;p65"/>
          <p:cNvSpPr txBox="1"/>
          <p:nvPr/>
        </p:nvSpPr>
        <p:spPr>
          <a:xfrm>
            <a:off x="6656423" y="4894476"/>
            <a:ext cx="102358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5"/>
                </a:solidFill>
                <a:latin typeface="Raleway"/>
                <a:ea typeface="Raleway"/>
                <a:cs typeface="Raleway"/>
                <a:sym typeface="Raleway"/>
              </a:rPr>
              <a:t>03</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66"/>
          <p:cNvSpPr txBox="1"/>
          <p:nvPr/>
        </p:nvSpPr>
        <p:spPr>
          <a:xfrm>
            <a:off x="453146" y="834522"/>
            <a:ext cx="6707413"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600" u="none" cap="none" strike="noStrike">
                <a:solidFill>
                  <a:schemeClr val="accent1"/>
                </a:solidFill>
                <a:latin typeface="Raleway"/>
                <a:ea typeface="Raleway"/>
                <a:cs typeface="Raleway"/>
                <a:sym typeface="Raleway"/>
              </a:rPr>
              <a:t>Non exercise activity thermogenesis ( NEAT) </a:t>
            </a:r>
            <a:endParaRPr b="1" i="0" sz="3600" u="none" cap="none" strike="noStrike">
              <a:solidFill>
                <a:schemeClr val="accent1"/>
              </a:solidFill>
              <a:latin typeface="Raleway"/>
              <a:ea typeface="Raleway"/>
              <a:cs typeface="Raleway"/>
              <a:sym typeface="Raleway"/>
            </a:endParaRPr>
          </a:p>
        </p:txBody>
      </p:sp>
      <p:sp>
        <p:nvSpPr>
          <p:cNvPr id="1089" name="Google Shape;1089;p66"/>
          <p:cNvSpPr/>
          <p:nvPr/>
        </p:nvSpPr>
        <p:spPr>
          <a:xfrm>
            <a:off x="550863" y="2275315"/>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90" name="Google Shape;1090;p66"/>
          <p:cNvSpPr txBox="1"/>
          <p:nvPr/>
        </p:nvSpPr>
        <p:spPr>
          <a:xfrm>
            <a:off x="988896" y="2756398"/>
            <a:ext cx="5107104" cy="31392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accent1"/>
                </a:solidFill>
                <a:latin typeface="Raleway"/>
                <a:ea typeface="Raleway"/>
                <a:cs typeface="Raleway"/>
                <a:sym typeface="Raleway"/>
              </a:rPr>
              <a:t>Energy expended for everything we do that is not sleeping, eating or exercise.</a:t>
            </a:r>
            <a:endParaRPr/>
          </a:p>
          <a:p>
            <a:pPr indent="0" lvl="0" marL="0" marR="0" rtl="0" algn="l">
              <a:lnSpc>
                <a:spcPct val="100000"/>
              </a:lnSpc>
              <a:spcBef>
                <a:spcPts val="0"/>
              </a:spcBef>
              <a:spcAft>
                <a:spcPts val="0"/>
              </a:spcAft>
              <a:buNone/>
            </a:pPr>
            <a:r>
              <a:t/>
            </a:r>
            <a:endParaRPr b="0" i="0" sz="1800" u="none" cap="none" strike="noStrike">
              <a:solidFill>
                <a:schemeClr val="accent1"/>
              </a:solidFill>
              <a:latin typeface="Raleway"/>
              <a:ea typeface="Raleway"/>
              <a:cs typeface="Raleway"/>
              <a:sym typeface="Raleway"/>
            </a:endParaRPr>
          </a:p>
          <a:p>
            <a:pPr indent="0" lvl="0" marL="0" marR="0" rtl="0" algn="l">
              <a:lnSpc>
                <a:spcPct val="100000"/>
              </a:lnSpc>
              <a:spcBef>
                <a:spcPts val="0"/>
              </a:spcBef>
              <a:spcAft>
                <a:spcPts val="0"/>
              </a:spcAft>
              <a:buNone/>
            </a:pPr>
            <a:r>
              <a:rPr b="0" i="0" lang="en-US" sz="1800" u="none" cap="none" strike="noStrike">
                <a:solidFill>
                  <a:schemeClr val="accent1"/>
                </a:solidFill>
                <a:latin typeface="Raleway"/>
                <a:ea typeface="Raleway"/>
                <a:cs typeface="Raleway"/>
                <a:sym typeface="Raleway"/>
              </a:rPr>
              <a:t>It ranges from the energy expended walking to work, typing, performing yard work, undertaking agricultural tasks and fidgeting.</a:t>
            </a:r>
            <a:endParaRPr/>
          </a:p>
          <a:p>
            <a:pPr indent="0" lvl="0" marL="0" marR="0" rtl="0" algn="l">
              <a:lnSpc>
                <a:spcPct val="100000"/>
              </a:lnSpc>
              <a:spcBef>
                <a:spcPts val="0"/>
              </a:spcBef>
              <a:spcAft>
                <a:spcPts val="0"/>
              </a:spcAft>
              <a:buNone/>
            </a:pPr>
            <a:r>
              <a:t/>
            </a:r>
            <a:endParaRPr b="0" i="0" sz="1800" u="none" cap="none" strike="noStrike">
              <a:solidFill>
                <a:schemeClr val="accent1"/>
              </a:solidFill>
              <a:latin typeface="Raleway"/>
              <a:ea typeface="Raleway"/>
              <a:cs typeface="Raleway"/>
              <a:sym typeface="Raleway"/>
            </a:endParaRPr>
          </a:p>
          <a:p>
            <a:pPr indent="0" lvl="0" marL="0" marR="0" rtl="0" algn="l">
              <a:lnSpc>
                <a:spcPct val="100000"/>
              </a:lnSpc>
              <a:spcBef>
                <a:spcPts val="0"/>
              </a:spcBef>
              <a:spcAft>
                <a:spcPts val="0"/>
              </a:spcAft>
              <a:buNone/>
            </a:pPr>
            <a:r>
              <a:rPr b="0" i="0" lang="en-US" sz="1800" u="none" cap="none" strike="noStrike">
                <a:solidFill>
                  <a:schemeClr val="accent1"/>
                </a:solidFill>
                <a:latin typeface="Raleway"/>
                <a:ea typeface="Raleway"/>
                <a:cs typeface="Raleway"/>
                <a:sym typeface="Raleway"/>
              </a:rPr>
              <a:t>Patients with high NEAT tend to lose more weight.</a:t>
            </a:r>
            <a:endParaRPr/>
          </a:p>
          <a:p>
            <a:pPr indent="0" lvl="0" marL="0" marR="0" rtl="0" algn="l">
              <a:lnSpc>
                <a:spcPct val="100000"/>
              </a:lnSpc>
              <a:spcBef>
                <a:spcPts val="0"/>
              </a:spcBef>
              <a:spcAft>
                <a:spcPts val="0"/>
              </a:spcAft>
              <a:buNone/>
            </a:pPr>
            <a:r>
              <a:t/>
            </a:r>
            <a:endParaRPr b="0" i="0" sz="1800" u="none" cap="none" strike="noStrike">
              <a:solidFill>
                <a:schemeClr val="accent1"/>
              </a:solidFill>
              <a:latin typeface="Raleway"/>
              <a:ea typeface="Raleway"/>
              <a:cs typeface="Raleway"/>
              <a:sym typeface="Raleway"/>
            </a:endParaRPr>
          </a:p>
          <a:p>
            <a:pPr indent="0" lvl="0" marL="0" marR="0" rtl="0" algn="l">
              <a:lnSpc>
                <a:spcPct val="100000"/>
              </a:lnSpc>
              <a:spcBef>
                <a:spcPts val="0"/>
              </a:spcBef>
              <a:spcAft>
                <a:spcPts val="0"/>
              </a:spcAft>
              <a:buNone/>
            </a:pPr>
            <a:r>
              <a:rPr b="0" i="0" lang="en-US" sz="1800" u="none" cap="none" strike="noStrike">
                <a:solidFill>
                  <a:schemeClr val="accent1"/>
                </a:solidFill>
                <a:latin typeface="Raleway"/>
                <a:ea typeface="Raleway"/>
                <a:cs typeface="Raleway"/>
                <a:sym typeface="Raleway"/>
              </a:rPr>
              <a:t>Ex - Taking elevators instead of stairs. </a:t>
            </a:r>
            <a:endParaRPr/>
          </a:p>
        </p:txBody>
      </p:sp>
      <p:grpSp>
        <p:nvGrpSpPr>
          <p:cNvPr id="1091" name="Google Shape;1091;p66"/>
          <p:cNvGrpSpPr/>
          <p:nvPr/>
        </p:nvGrpSpPr>
        <p:grpSpPr>
          <a:xfrm rot="-5400000">
            <a:off x="584129" y="2815430"/>
            <a:ext cx="244183" cy="244183"/>
            <a:chOff x="5931582" y="4864782"/>
            <a:chExt cx="328836" cy="328836"/>
          </a:xfrm>
        </p:grpSpPr>
        <p:sp>
          <p:nvSpPr>
            <p:cNvPr id="1092" name="Google Shape;1092;p66"/>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93" name="Google Shape;1093;p66"/>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94" name="Google Shape;1094;p66"/>
          <p:cNvGrpSpPr/>
          <p:nvPr/>
        </p:nvGrpSpPr>
        <p:grpSpPr>
          <a:xfrm rot="-5400000">
            <a:off x="584129" y="3639295"/>
            <a:ext cx="244183" cy="244183"/>
            <a:chOff x="5931582" y="4864782"/>
            <a:chExt cx="328836" cy="328836"/>
          </a:xfrm>
        </p:grpSpPr>
        <p:sp>
          <p:nvSpPr>
            <p:cNvPr id="1095" name="Google Shape;1095;p66"/>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96" name="Google Shape;1096;p66"/>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097" name="Google Shape;1097;p66"/>
          <p:cNvGrpSpPr/>
          <p:nvPr/>
        </p:nvGrpSpPr>
        <p:grpSpPr>
          <a:xfrm rot="-5400000">
            <a:off x="584129" y="5546656"/>
            <a:ext cx="244183" cy="244183"/>
            <a:chOff x="5931582" y="4864782"/>
            <a:chExt cx="328836" cy="328836"/>
          </a:xfrm>
        </p:grpSpPr>
        <p:sp>
          <p:nvSpPr>
            <p:cNvPr id="1098" name="Google Shape;1098;p66"/>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099" name="Google Shape;1099;p66"/>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100" name="Google Shape;1100;p66"/>
          <p:cNvGrpSpPr/>
          <p:nvPr/>
        </p:nvGrpSpPr>
        <p:grpSpPr>
          <a:xfrm rot="-5400000">
            <a:off x="584129" y="4735396"/>
            <a:ext cx="244183" cy="244183"/>
            <a:chOff x="5931582" y="4864782"/>
            <a:chExt cx="328836" cy="328836"/>
          </a:xfrm>
        </p:grpSpPr>
        <p:sp>
          <p:nvSpPr>
            <p:cNvPr id="1101" name="Google Shape;1101;p66"/>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102" name="Google Shape;1102;p66"/>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1103" name="Google Shape;1103;p66"/>
          <p:cNvPicPr preferRelativeResize="0"/>
          <p:nvPr/>
        </p:nvPicPr>
        <p:blipFill rotWithShape="1">
          <a:blip r:embed="rId3">
            <a:alphaModFix/>
          </a:blip>
          <a:srcRect b="0" l="31779" r="32036" t="0"/>
          <a:stretch/>
        </p:blipFill>
        <p:spPr>
          <a:xfrm>
            <a:off x="7376252" y="1018095"/>
            <a:ext cx="3086706" cy="4798244"/>
          </a:xfrm>
          <a:prstGeom prst="roundRect">
            <a:avLst>
              <a:gd fmla="val 8116"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nvSpPr>
        <p:spPr>
          <a:xfrm>
            <a:off x="437652" y="1915892"/>
            <a:ext cx="9560520" cy="59631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Body mass index</a:t>
            </a:r>
            <a:endParaRPr b="0" i="0" sz="1400" u="none" cap="none" strike="noStrike">
              <a:solidFill>
                <a:srgbClr val="000000"/>
              </a:solidFill>
              <a:latin typeface="Arial"/>
              <a:ea typeface="Arial"/>
              <a:cs typeface="Arial"/>
              <a:sym typeface="Arial"/>
            </a:endParaRPr>
          </a:p>
        </p:txBody>
      </p:sp>
      <p:sp>
        <p:nvSpPr>
          <p:cNvPr id="124" name="Google Shape;124;p22"/>
          <p:cNvSpPr/>
          <p:nvPr/>
        </p:nvSpPr>
        <p:spPr>
          <a:xfrm>
            <a:off x="571920" y="2800706"/>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25" name="Google Shape;125;p22"/>
          <p:cNvSpPr txBox="1"/>
          <p:nvPr/>
        </p:nvSpPr>
        <p:spPr>
          <a:xfrm>
            <a:off x="958331" y="3433268"/>
            <a:ext cx="5024458"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Formula: weight compared to height kg/m2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Easily obtainable, trackable, inexpensive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Does not tell us the body composition</a:t>
            </a:r>
            <a:endParaRPr b="0" i="0" sz="1400" u="none" cap="none" strike="noStrike">
              <a:solidFill>
                <a:srgbClr val="000000"/>
              </a:solidFill>
              <a:latin typeface="Arial"/>
              <a:ea typeface="Arial"/>
              <a:cs typeface="Arial"/>
              <a:sym typeface="Arial"/>
            </a:endParaRPr>
          </a:p>
        </p:txBody>
      </p:sp>
      <p:grpSp>
        <p:nvGrpSpPr>
          <p:cNvPr id="126" name="Google Shape;126;p22"/>
          <p:cNvGrpSpPr/>
          <p:nvPr/>
        </p:nvGrpSpPr>
        <p:grpSpPr>
          <a:xfrm rot="-5400000">
            <a:off x="571920" y="3436222"/>
            <a:ext cx="268601" cy="268601"/>
            <a:chOff x="5931582" y="4864782"/>
            <a:chExt cx="328836" cy="328836"/>
          </a:xfrm>
        </p:grpSpPr>
        <p:sp>
          <p:nvSpPr>
            <p:cNvPr id="127" name="Google Shape;127;p2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28" name="Google Shape;128;p2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29" name="Google Shape;129;p22"/>
          <p:cNvGrpSpPr/>
          <p:nvPr/>
        </p:nvGrpSpPr>
        <p:grpSpPr>
          <a:xfrm rot="-5400000">
            <a:off x="571920" y="3968319"/>
            <a:ext cx="268601" cy="268601"/>
            <a:chOff x="5931582" y="4864782"/>
            <a:chExt cx="328836" cy="328836"/>
          </a:xfrm>
        </p:grpSpPr>
        <p:sp>
          <p:nvSpPr>
            <p:cNvPr id="130" name="Google Shape;130;p2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1" name="Google Shape;131;p2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2" name="Google Shape;132;p22"/>
          <p:cNvGrpSpPr/>
          <p:nvPr/>
        </p:nvGrpSpPr>
        <p:grpSpPr>
          <a:xfrm rot="-5400000">
            <a:off x="571920" y="4500417"/>
            <a:ext cx="268601" cy="268601"/>
            <a:chOff x="5931582" y="4864782"/>
            <a:chExt cx="328836" cy="328836"/>
          </a:xfrm>
        </p:grpSpPr>
        <p:sp>
          <p:nvSpPr>
            <p:cNvPr id="133" name="Google Shape;133;p2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4" name="Google Shape;134;p2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aphicFrame>
        <p:nvGraphicFramePr>
          <p:cNvPr id="135" name="Google Shape;135;p22"/>
          <p:cNvGraphicFramePr/>
          <p:nvPr/>
        </p:nvGraphicFramePr>
        <p:xfrm>
          <a:off x="6096000" y="1625238"/>
          <a:ext cx="3000000" cy="3000000"/>
        </p:xfrm>
        <a:graphic>
          <a:graphicData uri="http://schemas.openxmlformats.org/drawingml/2006/table">
            <a:tbl>
              <a:tblPr bandRow="1" firstRow="1">
                <a:noFill/>
                <a:tableStyleId>{ED32253C-8614-49CF-8E1B-A9C9BA17B4E9}</a:tableStyleId>
              </a:tblPr>
              <a:tblGrid>
                <a:gridCol w="2772575"/>
                <a:gridCol w="2772575"/>
              </a:tblGrid>
              <a:tr h="60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Category</a:t>
                      </a:r>
                      <a:endParaRPr sz="1400" u="none" cap="none" strike="noStrike"/>
                    </a:p>
                  </a:txBody>
                  <a:tcPr marT="45725" marB="45725" marR="91450" marL="91450" anchor="ctr">
                    <a:lnL cap="flat" cmpd="sng" w="9525">
                      <a:solidFill>
                        <a:schemeClr val="dk1"/>
                      </a:solidFill>
                      <a:prstDash val="solid"/>
                      <a:round/>
                      <a:headEnd len="sm" w="sm" type="none"/>
                      <a:tailEnd len="sm" w="sm" type="none"/>
                    </a:lnL>
                    <a:lnT cap="flat" cmpd="sng" w="952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BMI Range</a:t>
                      </a:r>
                      <a:endParaRPr sz="1400" u="none" cap="none" strike="noStrike"/>
                    </a:p>
                  </a:txBody>
                  <a:tcPr marT="45725" marB="45725" marR="91450" marL="91450" anchor="ctr">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tcPr>
                </a:tc>
              </a:tr>
              <a:tr h="60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Normal Size</a:t>
                      </a:r>
                      <a:endParaRPr sz="1400" u="none" cap="none" strike="noStrike"/>
                    </a:p>
                  </a:txBody>
                  <a:tcPr marT="45725" marB="45725" marR="91450" marL="91450" anchor="ctr">
                    <a:lnL cap="flat" cmpd="sng" w="952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18.9 to 24.9</a:t>
                      </a:r>
                      <a:endParaRPr sz="1400" u="none" cap="none" strike="noStrike"/>
                    </a:p>
                  </a:txBody>
                  <a:tcPr marT="45725" marB="45725" marR="91450" marL="91450" anchor="ctr">
                    <a:lnR cap="flat" cmpd="sng" w="9525">
                      <a:solidFill>
                        <a:schemeClr val="dk1"/>
                      </a:solidFill>
                      <a:prstDash val="solid"/>
                      <a:round/>
                      <a:headEnd len="sm" w="sm" type="none"/>
                      <a:tailEnd len="sm" w="sm" type="none"/>
                    </a:lnR>
                  </a:tcPr>
                </a:tc>
              </a:tr>
              <a:tr h="60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Overweight</a:t>
                      </a:r>
                      <a:endParaRPr sz="1400" u="none" cap="none" strike="noStrike"/>
                    </a:p>
                  </a:txBody>
                  <a:tcPr marT="45725" marB="45725" marR="91450" marL="91450" anchor="ctr">
                    <a:lnL cap="flat" cmpd="sng" w="952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25 to 29.9</a:t>
                      </a:r>
                      <a:endParaRPr sz="1400" u="none" cap="none" strike="noStrike"/>
                    </a:p>
                  </a:txBody>
                  <a:tcPr marT="45725" marB="45725" marR="91450" marL="91450" anchor="ctr">
                    <a:lnR cap="flat" cmpd="sng" w="9525">
                      <a:solidFill>
                        <a:schemeClr val="dk1"/>
                      </a:solidFill>
                      <a:prstDash val="solid"/>
                      <a:round/>
                      <a:headEnd len="sm" w="sm" type="none"/>
                      <a:tailEnd len="sm" w="sm" type="none"/>
                    </a:lnR>
                  </a:tcPr>
                </a:tc>
              </a:tr>
              <a:tr h="60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Class I, Obesity</a:t>
                      </a:r>
                      <a:endParaRPr sz="1400" u="none" cap="none" strike="noStrike"/>
                    </a:p>
                  </a:txBody>
                  <a:tcPr marT="45725" marB="45725" marR="91450" marL="91450" anchor="ctr">
                    <a:lnL cap="flat" cmpd="sng" w="952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30 to 34.9</a:t>
                      </a:r>
                      <a:endParaRPr sz="1400" u="none" cap="none" strike="noStrike"/>
                    </a:p>
                  </a:txBody>
                  <a:tcPr marT="45725" marB="45725" marR="91450" marL="91450" anchor="ctr">
                    <a:lnR cap="flat" cmpd="sng" w="9525">
                      <a:solidFill>
                        <a:schemeClr val="dk1"/>
                      </a:solidFill>
                      <a:prstDash val="solid"/>
                      <a:round/>
                      <a:headEnd len="sm" w="sm" type="none"/>
                      <a:tailEnd len="sm" w="sm" type="none"/>
                    </a:lnR>
                  </a:tcPr>
                </a:tc>
              </a:tr>
              <a:tr h="60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Class II, Serious Obesity</a:t>
                      </a:r>
                      <a:endParaRPr sz="1400" u="none" cap="none" strike="noStrike"/>
                    </a:p>
                  </a:txBody>
                  <a:tcPr marT="45725" marB="45725" marR="91450" marL="91450" anchor="ctr">
                    <a:lnL cap="flat" cmpd="sng" w="952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35 to 39.9</a:t>
                      </a:r>
                      <a:endParaRPr sz="1400" u="none" cap="none" strike="noStrike"/>
                    </a:p>
                  </a:txBody>
                  <a:tcPr marT="45725" marB="45725" marR="91450" marL="91450" anchor="ctr">
                    <a:lnR cap="flat" cmpd="sng" w="9525">
                      <a:solidFill>
                        <a:schemeClr val="dk1"/>
                      </a:solidFill>
                      <a:prstDash val="solid"/>
                      <a:round/>
                      <a:headEnd len="sm" w="sm" type="none"/>
                      <a:tailEnd len="sm" w="sm" type="none"/>
                    </a:lnR>
                  </a:tcPr>
                </a:tc>
              </a:tr>
              <a:tr h="6081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Class III, Severe Obesity</a:t>
                      </a:r>
                      <a:endParaRPr sz="1400" u="none" cap="none" strike="noStrike"/>
                    </a:p>
                  </a:txBody>
                  <a:tcPr marT="45725" marB="45725" marR="91450" marL="91450" anchor="ctr">
                    <a:lnL cap="flat" cmpd="sng" w="9525">
                      <a:solidFill>
                        <a:schemeClr val="dk1"/>
                      </a:solidFill>
                      <a:prstDash val="solid"/>
                      <a:round/>
                      <a:headEnd len="sm" w="sm" type="none"/>
                      <a:tailEnd len="sm" w="sm" type="none"/>
                    </a:lnL>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40 and greater</a:t>
                      </a:r>
                      <a:endParaRPr sz="1400" u="none" cap="none" strike="noStrike"/>
                    </a:p>
                  </a:txBody>
                  <a:tcPr marT="45725" marB="45725" marR="91450" marL="91450" anchor="ctr">
                    <a:lnR cap="flat" cmpd="sng" w="9525">
                      <a:solidFill>
                        <a:schemeClr val="dk1"/>
                      </a:solidFill>
                      <a:prstDash val="solid"/>
                      <a:round/>
                      <a:headEnd len="sm" w="sm" type="none"/>
                      <a:tailEnd len="sm" w="sm" type="none"/>
                    </a:lnR>
                    <a:lnB cap="flat" cmpd="sng" w="9525">
                      <a:solidFill>
                        <a:schemeClr val="dk1"/>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pic>
        <p:nvPicPr>
          <p:cNvPr id="1108" name="Google Shape;1108;p67"/>
          <p:cNvPicPr preferRelativeResize="0"/>
          <p:nvPr>
            <p:ph idx="2" type="pic"/>
          </p:nvPr>
        </p:nvPicPr>
        <p:blipFill rotWithShape="1">
          <a:blip r:embed="rId3">
            <a:alphaModFix/>
          </a:blip>
          <a:srcRect b="0" l="29509" r="20871" t="0"/>
          <a:stretch/>
        </p:blipFill>
        <p:spPr>
          <a:xfrm>
            <a:off x="7637463" y="1419225"/>
            <a:ext cx="3741737" cy="4241800"/>
          </a:xfrm>
          <a:prstGeom prst="roundRect">
            <a:avLst>
              <a:gd fmla="val 10345" name="adj"/>
            </a:avLst>
          </a:prstGeom>
          <a:solidFill>
            <a:schemeClr val="lt2">
              <a:alpha val="49411"/>
            </a:schemeClr>
          </a:solidFill>
          <a:ln>
            <a:noFill/>
          </a:ln>
        </p:spPr>
      </p:pic>
      <p:sp>
        <p:nvSpPr>
          <p:cNvPr id="1109" name="Google Shape;1109;p67"/>
          <p:cNvSpPr txBox="1"/>
          <p:nvPr/>
        </p:nvSpPr>
        <p:spPr>
          <a:xfrm>
            <a:off x="486764" y="1894164"/>
            <a:ext cx="625693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Pharmacological treatment </a:t>
            </a:r>
            <a:endParaRPr b="1" i="0" sz="3600" u="none" cap="none" strike="noStrike">
              <a:solidFill>
                <a:schemeClr val="accent1"/>
              </a:solidFill>
              <a:latin typeface="Raleway"/>
              <a:ea typeface="Raleway"/>
              <a:cs typeface="Raleway"/>
              <a:sym typeface="Raleway"/>
            </a:endParaRPr>
          </a:p>
        </p:txBody>
      </p:sp>
      <p:sp>
        <p:nvSpPr>
          <p:cNvPr id="1110" name="Google Shape;1110;p67"/>
          <p:cNvSpPr/>
          <p:nvPr/>
        </p:nvSpPr>
        <p:spPr>
          <a:xfrm>
            <a:off x="584481" y="277426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111" name="Google Shape;1111;p67"/>
          <p:cNvSpPr txBox="1"/>
          <p:nvPr/>
        </p:nvSpPr>
        <p:spPr>
          <a:xfrm>
            <a:off x="486764" y="3171760"/>
            <a:ext cx="63712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Candidates who qualify for medical treatment of obesity</a:t>
            </a:r>
            <a:endParaRPr b="0" i="0" sz="1400" u="none" cap="none" strike="noStrike">
              <a:solidFill>
                <a:srgbClr val="000000"/>
              </a:solidFill>
              <a:latin typeface="Arial"/>
              <a:ea typeface="Arial"/>
              <a:cs typeface="Arial"/>
              <a:sym typeface="Arial"/>
            </a:endParaRPr>
          </a:p>
        </p:txBody>
      </p:sp>
      <p:sp>
        <p:nvSpPr>
          <p:cNvPr id="1112" name="Google Shape;1112;p67"/>
          <p:cNvSpPr txBox="1"/>
          <p:nvPr/>
        </p:nvSpPr>
        <p:spPr>
          <a:xfrm>
            <a:off x="486764" y="3819832"/>
            <a:ext cx="219434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2"/>
                </a:solidFill>
                <a:latin typeface="Raleway"/>
                <a:ea typeface="Raleway"/>
                <a:cs typeface="Raleway"/>
                <a:sym typeface="Raleway"/>
              </a:rPr>
              <a:t>BMI &gt; 30 </a:t>
            </a:r>
            <a:endParaRPr b="0" i="0" sz="1400" u="none" cap="none" strike="noStrike">
              <a:solidFill>
                <a:srgbClr val="000000"/>
              </a:solidFill>
              <a:latin typeface="Arial"/>
              <a:ea typeface="Arial"/>
              <a:cs typeface="Arial"/>
              <a:sym typeface="Arial"/>
            </a:endParaRPr>
          </a:p>
        </p:txBody>
      </p:sp>
      <p:sp>
        <p:nvSpPr>
          <p:cNvPr id="1113" name="Google Shape;1113;p67"/>
          <p:cNvSpPr txBox="1"/>
          <p:nvPr/>
        </p:nvSpPr>
        <p:spPr>
          <a:xfrm>
            <a:off x="3575720" y="3819832"/>
            <a:ext cx="278556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2"/>
                </a:solidFill>
                <a:latin typeface="Raleway"/>
                <a:ea typeface="Raleway"/>
                <a:cs typeface="Raleway"/>
                <a:sym typeface="Raleway"/>
              </a:rPr>
              <a:t>BMI &gt; 27 </a:t>
            </a:r>
            <a:endParaRPr b="0" i="0" sz="1400" u="none" cap="none" strike="noStrike">
              <a:solidFill>
                <a:srgbClr val="000000"/>
              </a:solidFill>
              <a:latin typeface="Arial"/>
              <a:ea typeface="Arial"/>
              <a:cs typeface="Arial"/>
              <a:sym typeface="Arial"/>
            </a:endParaRPr>
          </a:p>
        </p:txBody>
      </p:sp>
      <p:sp>
        <p:nvSpPr>
          <p:cNvPr id="1114" name="Google Shape;1114;p67"/>
          <p:cNvSpPr txBox="1"/>
          <p:nvPr/>
        </p:nvSpPr>
        <p:spPr>
          <a:xfrm>
            <a:off x="3575720" y="4323888"/>
            <a:ext cx="27855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with one or more weight related comorbidities</a:t>
            </a:r>
            <a:endParaRPr b="1" i="0" sz="1800" u="none" cap="none" strike="noStrike">
              <a:solidFill>
                <a:schemeClr val="accent2"/>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68"/>
          <p:cNvSpPr txBox="1"/>
          <p:nvPr/>
        </p:nvSpPr>
        <p:spPr>
          <a:xfrm>
            <a:off x="453146" y="580002"/>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Phentermine</a:t>
            </a:r>
            <a:endParaRPr b="1" i="0" sz="3600" u="none" cap="none" strike="noStrike">
              <a:solidFill>
                <a:schemeClr val="accent1"/>
              </a:solidFill>
              <a:latin typeface="Raleway"/>
              <a:ea typeface="Raleway"/>
              <a:cs typeface="Raleway"/>
              <a:sym typeface="Raleway"/>
            </a:endParaRPr>
          </a:p>
        </p:txBody>
      </p:sp>
      <p:sp>
        <p:nvSpPr>
          <p:cNvPr id="1120" name="Google Shape;1120;p68"/>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121" name="Google Shape;1121;p68"/>
          <p:cNvGrpSpPr/>
          <p:nvPr/>
        </p:nvGrpSpPr>
        <p:grpSpPr>
          <a:xfrm>
            <a:off x="571500" y="1981529"/>
            <a:ext cx="5428544" cy="3978045"/>
            <a:chOff x="571500" y="1981529"/>
            <a:chExt cx="5428544" cy="3978045"/>
          </a:xfrm>
        </p:grpSpPr>
        <p:grpSp>
          <p:nvGrpSpPr>
            <p:cNvPr id="1122" name="Google Shape;1122;p68"/>
            <p:cNvGrpSpPr/>
            <p:nvPr/>
          </p:nvGrpSpPr>
          <p:grpSpPr>
            <a:xfrm>
              <a:off x="571500" y="1981529"/>
              <a:ext cx="5428544" cy="514350"/>
              <a:chOff x="571500" y="1981529"/>
              <a:chExt cx="5428544" cy="514350"/>
            </a:xfrm>
          </p:grpSpPr>
          <p:sp>
            <p:nvSpPr>
              <p:cNvPr id="1123" name="Google Shape;1123;p68"/>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1959 </a:t>
                </a:r>
                <a:endParaRPr b="0" i="0" sz="1400" u="none" cap="none" strike="noStrike">
                  <a:solidFill>
                    <a:srgbClr val="000000"/>
                  </a:solidFill>
                  <a:latin typeface="Arial"/>
                  <a:ea typeface="Arial"/>
                  <a:cs typeface="Arial"/>
                  <a:sym typeface="Arial"/>
                </a:endParaRPr>
              </a:p>
            </p:txBody>
          </p:sp>
          <p:sp>
            <p:nvSpPr>
              <p:cNvPr id="1124" name="Google Shape;1124;p68"/>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25" name="Google Shape;1125;p68"/>
            <p:cNvGrpSpPr/>
            <p:nvPr/>
          </p:nvGrpSpPr>
          <p:grpSpPr>
            <a:xfrm>
              <a:off x="571500" y="2768291"/>
              <a:ext cx="5428544" cy="830997"/>
              <a:chOff x="571500" y="2631767"/>
              <a:chExt cx="5428544" cy="830997"/>
            </a:xfrm>
          </p:grpSpPr>
          <p:sp>
            <p:nvSpPr>
              <p:cNvPr id="1126" name="Google Shape;1126;p68"/>
              <p:cNvSpPr/>
              <p:nvPr/>
            </p:nvSpPr>
            <p:spPr>
              <a:xfrm>
                <a:off x="1209260" y="2631767"/>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Sympathomimetic, epinephrine norepinephrine reuptake inhibitor. Suppresses appetite </a:t>
                </a:r>
                <a:endParaRPr b="0" i="0" sz="1400" u="none" cap="none" strike="noStrike">
                  <a:solidFill>
                    <a:srgbClr val="000000"/>
                  </a:solidFill>
                  <a:latin typeface="Arial"/>
                  <a:ea typeface="Arial"/>
                  <a:cs typeface="Arial"/>
                  <a:sym typeface="Arial"/>
                </a:endParaRPr>
              </a:p>
            </p:txBody>
          </p:sp>
          <p:sp>
            <p:nvSpPr>
              <p:cNvPr id="1127" name="Google Shape;1127;p68"/>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28" name="Google Shape;1128;p68"/>
            <p:cNvGrpSpPr/>
            <p:nvPr/>
          </p:nvGrpSpPr>
          <p:grpSpPr>
            <a:xfrm>
              <a:off x="571500" y="3871700"/>
              <a:ext cx="5428544" cy="514350"/>
              <a:chOff x="571500" y="2780928"/>
              <a:chExt cx="5428544" cy="514350"/>
            </a:xfrm>
          </p:grpSpPr>
          <p:sp>
            <p:nvSpPr>
              <p:cNvPr id="1129" name="Google Shape;1129;p68"/>
              <p:cNvSpPr/>
              <p:nvPr/>
            </p:nvSpPr>
            <p:spPr>
              <a:xfrm>
                <a:off x="1209260" y="2868829"/>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for short term use ( 12 weeks)</a:t>
                </a:r>
                <a:endParaRPr b="0" i="0" sz="1400" u="none" cap="none" strike="noStrike">
                  <a:solidFill>
                    <a:srgbClr val="000000"/>
                  </a:solidFill>
                  <a:latin typeface="Arial"/>
                  <a:ea typeface="Arial"/>
                  <a:cs typeface="Arial"/>
                  <a:sym typeface="Arial"/>
                </a:endParaRPr>
              </a:p>
            </p:txBody>
          </p:sp>
          <p:sp>
            <p:nvSpPr>
              <p:cNvPr id="1130" name="Google Shape;1130;p68"/>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31" name="Google Shape;1131;p68"/>
            <p:cNvGrpSpPr/>
            <p:nvPr/>
          </p:nvGrpSpPr>
          <p:grpSpPr>
            <a:xfrm>
              <a:off x="571500" y="4658462"/>
              <a:ext cx="5428544" cy="514350"/>
              <a:chOff x="571500" y="2780928"/>
              <a:chExt cx="5428544" cy="514350"/>
            </a:xfrm>
          </p:grpSpPr>
          <p:sp>
            <p:nvSpPr>
              <p:cNvPr id="1132" name="Google Shape;1132;p68"/>
              <p:cNvSpPr/>
              <p:nvPr/>
            </p:nvSpPr>
            <p:spPr>
              <a:xfrm>
                <a:off x="1209260" y="2868829"/>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5% of body weight </a:t>
                </a:r>
                <a:endParaRPr b="0" i="0" sz="1400" u="none" cap="none" strike="noStrike">
                  <a:solidFill>
                    <a:srgbClr val="000000"/>
                  </a:solidFill>
                  <a:latin typeface="Arial"/>
                  <a:ea typeface="Arial"/>
                  <a:cs typeface="Arial"/>
                  <a:sym typeface="Arial"/>
                </a:endParaRPr>
              </a:p>
            </p:txBody>
          </p:sp>
          <p:sp>
            <p:nvSpPr>
              <p:cNvPr id="1133" name="Google Shape;1133;p68"/>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34" name="Google Shape;1134;p68"/>
            <p:cNvGrpSpPr/>
            <p:nvPr/>
          </p:nvGrpSpPr>
          <p:grpSpPr>
            <a:xfrm>
              <a:off x="571500" y="5445224"/>
              <a:ext cx="5428544" cy="514350"/>
              <a:chOff x="571500" y="2780928"/>
              <a:chExt cx="5428544" cy="514350"/>
            </a:xfrm>
          </p:grpSpPr>
          <p:sp>
            <p:nvSpPr>
              <p:cNvPr id="1135" name="Google Shape;1135;p68"/>
              <p:cNvSpPr/>
              <p:nvPr/>
            </p:nvSpPr>
            <p:spPr>
              <a:xfrm>
                <a:off x="1209260" y="2868829"/>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15 mg daily - 37.5 mg daily </a:t>
                </a:r>
                <a:endParaRPr b="0" i="0" sz="1400" u="none" cap="none" strike="noStrike">
                  <a:solidFill>
                    <a:srgbClr val="000000"/>
                  </a:solidFill>
                  <a:latin typeface="Arial"/>
                  <a:ea typeface="Arial"/>
                  <a:cs typeface="Arial"/>
                  <a:sym typeface="Arial"/>
                </a:endParaRPr>
              </a:p>
            </p:txBody>
          </p:sp>
          <p:sp>
            <p:nvSpPr>
              <p:cNvPr id="1136" name="Google Shape;1136;p68"/>
              <p:cNvSpPr/>
              <p:nvPr/>
            </p:nvSpPr>
            <p:spPr>
              <a:xfrm>
                <a:off x="571500" y="2780928"/>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grpSp>
        <p:nvGrpSpPr>
          <p:cNvPr id="1137" name="Google Shape;1137;p68"/>
          <p:cNvGrpSpPr/>
          <p:nvPr/>
        </p:nvGrpSpPr>
        <p:grpSpPr>
          <a:xfrm>
            <a:off x="6172285" y="1933965"/>
            <a:ext cx="5428544" cy="2626894"/>
            <a:chOff x="6172285" y="1933965"/>
            <a:chExt cx="5428544" cy="2626894"/>
          </a:xfrm>
        </p:grpSpPr>
        <p:sp>
          <p:nvSpPr>
            <p:cNvPr id="1138" name="Google Shape;1138;p68"/>
            <p:cNvSpPr/>
            <p:nvPr/>
          </p:nvSpPr>
          <p:spPr>
            <a:xfrm>
              <a:off x="6810045" y="1933965"/>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Headaches, high blood pressure, rapid or irregular heart rate, overstimulation, tremor, insomnia, dry mouth</a:t>
              </a:r>
              <a:endParaRPr b="0" i="0" sz="1400" u="none" cap="none" strike="noStrike">
                <a:solidFill>
                  <a:srgbClr val="000000"/>
                </a:solidFill>
                <a:latin typeface="Arial"/>
                <a:ea typeface="Arial"/>
                <a:cs typeface="Arial"/>
                <a:sym typeface="Arial"/>
              </a:endParaRPr>
            </a:p>
          </p:txBody>
        </p:sp>
        <p:sp>
          <p:nvSpPr>
            <p:cNvPr id="1139" name="Google Shape;1139;p68"/>
            <p:cNvSpPr/>
            <p:nvPr/>
          </p:nvSpPr>
          <p:spPr>
            <a:xfrm>
              <a:off x="6172285" y="1981529"/>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140" name="Google Shape;1140;p68"/>
            <p:cNvSpPr/>
            <p:nvPr/>
          </p:nvSpPr>
          <p:spPr>
            <a:xfrm>
              <a:off x="6810045" y="3237420"/>
              <a:ext cx="4790784"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History of Cardiovascular disease ( CAD, stroke, arrhythmia, CHF, uncontrolled HTN) ,  During or within 14 days of use of MAOI, Hyperthyroidism, Glaucoma, Agitated state, Drug use , pregnancy and nursing </a:t>
              </a:r>
              <a:endParaRPr b="0" i="0" sz="1400" u="none" cap="none" strike="noStrike">
                <a:solidFill>
                  <a:srgbClr val="000000"/>
                </a:solidFill>
                <a:latin typeface="Arial"/>
                <a:ea typeface="Arial"/>
                <a:cs typeface="Arial"/>
                <a:sym typeface="Arial"/>
              </a:endParaRPr>
            </a:p>
          </p:txBody>
        </p:sp>
        <p:sp>
          <p:nvSpPr>
            <p:cNvPr id="1141" name="Google Shape;1141;p68"/>
            <p:cNvSpPr/>
            <p:nvPr/>
          </p:nvSpPr>
          <p:spPr>
            <a:xfrm>
              <a:off x="6172285" y="3284984"/>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142" name="Google Shape;1142;p68"/>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43" name="Google Shape;1143;p68"/>
          <p:cNvSpPr/>
          <p:nvPr/>
        </p:nvSpPr>
        <p:spPr>
          <a:xfrm>
            <a:off x="687118" y="3036654"/>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44" name="Google Shape;1144;p68"/>
          <p:cNvSpPr/>
          <p:nvPr/>
        </p:nvSpPr>
        <p:spPr>
          <a:xfrm>
            <a:off x="674548" y="3984031"/>
            <a:ext cx="280595" cy="282005"/>
          </a:xfrm>
          <a:custGeom>
            <a:rect b="b" l="l" r="r" t="t"/>
            <a:pathLst>
              <a:path extrusionOk="0" h="1009810" w="1004761">
                <a:moveTo>
                  <a:pt x="0" y="0"/>
                </a:moveTo>
                <a:lnTo>
                  <a:pt x="1004761" y="0"/>
                </a:lnTo>
                <a:lnTo>
                  <a:pt x="1004761" y="1009810"/>
                </a:lnTo>
                <a:lnTo>
                  <a:pt x="0" y="10098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45" name="Google Shape;1145;p68"/>
          <p:cNvSpPr/>
          <p:nvPr/>
        </p:nvSpPr>
        <p:spPr>
          <a:xfrm>
            <a:off x="696545" y="4761465"/>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46" name="Google Shape;1146;p68"/>
          <p:cNvSpPr/>
          <p:nvPr/>
        </p:nvSpPr>
        <p:spPr>
          <a:xfrm>
            <a:off x="687117" y="5565860"/>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47" name="Google Shape;1147;p68"/>
          <p:cNvSpPr/>
          <p:nvPr/>
        </p:nvSpPr>
        <p:spPr>
          <a:xfrm>
            <a:off x="6306797" y="2121767"/>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48" name="Google Shape;1148;p68"/>
          <p:cNvSpPr/>
          <p:nvPr/>
        </p:nvSpPr>
        <p:spPr>
          <a:xfrm>
            <a:off x="6287751" y="3384497"/>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69"/>
          <p:cNvSpPr txBox="1"/>
          <p:nvPr/>
        </p:nvSpPr>
        <p:spPr>
          <a:xfrm>
            <a:off x="453146" y="580002"/>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Raleway"/>
                <a:ea typeface="Raleway"/>
                <a:cs typeface="Raleway"/>
                <a:sym typeface="Raleway"/>
              </a:rPr>
              <a:t>Orlistat</a:t>
            </a:r>
            <a:endParaRPr b="1" i="0" sz="3600" u="none" cap="none" strike="noStrike">
              <a:solidFill>
                <a:schemeClr val="accent1"/>
              </a:solidFill>
              <a:latin typeface="Raleway"/>
              <a:ea typeface="Raleway"/>
              <a:cs typeface="Raleway"/>
              <a:sym typeface="Raleway"/>
            </a:endParaRPr>
          </a:p>
        </p:txBody>
      </p:sp>
      <p:sp>
        <p:nvSpPr>
          <p:cNvPr id="1154" name="Google Shape;1154;p69"/>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155" name="Google Shape;1155;p69"/>
          <p:cNvGrpSpPr/>
          <p:nvPr/>
        </p:nvGrpSpPr>
        <p:grpSpPr>
          <a:xfrm>
            <a:off x="571500" y="1981529"/>
            <a:ext cx="5428544" cy="514350"/>
            <a:chOff x="571500" y="1981529"/>
            <a:chExt cx="5428544" cy="514350"/>
          </a:xfrm>
        </p:grpSpPr>
        <p:sp>
          <p:nvSpPr>
            <p:cNvPr id="1156" name="Google Shape;1156;p69"/>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1999 </a:t>
              </a:r>
              <a:endParaRPr b="0" i="0" sz="1400" u="none" cap="none" strike="noStrike">
                <a:solidFill>
                  <a:srgbClr val="000000"/>
                </a:solidFill>
                <a:latin typeface="Arial"/>
                <a:ea typeface="Arial"/>
                <a:cs typeface="Arial"/>
                <a:sym typeface="Arial"/>
              </a:endParaRPr>
            </a:p>
          </p:txBody>
        </p:sp>
        <p:sp>
          <p:nvSpPr>
            <p:cNvPr id="1157" name="Google Shape;1157;p69"/>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58" name="Google Shape;1158;p69"/>
          <p:cNvGrpSpPr/>
          <p:nvPr/>
        </p:nvGrpSpPr>
        <p:grpSpPr>
          <a:xfrm>
            <a:off x="571500" y="2922283"/>
            <a:ext cx="5428544" cy="584775"/>
            <a:chOff x="571500" y="2746071"/>
            <a:chExt cx="5428544" cy="584775"/>
          </a:xfrm>
        </p:grpSpPr>
        <p:sp>
          <p:nvSpPr>
            <p:cNvPr id="1159" name="Google Shape;1159;p69"/>
            <p:cNvSpPr/>
            <p:nvPr/>
          </p:nvSpPr>
          <p:spPr>
            <a:xfrm>
              <a:off x="1209260" y="2746071"/>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Gastrointestinal lipase inhibitor that impairs digestion of dietary fat</a:t>
              </a:r>
              <a:endParaRPr b="0" i="0" sz="1400" u="none" cap="none" strike="noStrike">
                <a:solidFill>
                  <a:srgbClr val="000000"/>
                </a:solidFill>
                <a:latin typeface="Arial"/>
                <a:ea typeface="Arial"/>
                <a:cs typeface="Arial"/>
                <a:sym typeface="Arial"/>
              </a:endParaRPr>
            </a:p>
          </p:txBody>
        </p:sp>
        <p:sp>
          <p:nvSpPr>
            <p:cNvPr id="1160" name="Google Shape;1160;p69"/>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61" name="Google Shape;1161;p69"/>
          <p:cNvGrpSpPr/>
          <p:nvPr/>
        </p:nvGrpSpPr>
        <p:grpSpPr>
          <a:xfrm>
            <a:off x="571500" y="3933462"/>
            <a:ext cx="5428544" cy="514350"/>
            <a:chOff x="571500" y="2780928"/>
            <a:chExt cx="5428544" cy="514350"/>
          </a:xfrm>
        </p:grpSpPr>
        <p:sp>
          <p:nvSpPr>
            <p:cNvPr id="1162" name="Google Shape;1162;p69"/>
            <p:cNvSpPr/>
            <p:nvPr/>
          </p:nvSpPr>
          <p:spPr>
            <a:xfrm>
              <a:off x="1209260" y="2868829"/>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5% of body weight </a:t>
              </a:r>
              <a:endParaRPr b="0" i="0" sz="1400" u="none" cap="none" strike="noStrike">
                <a:solidFill>
                  <a:srgbClr val="000000"/>
                </a:solidFill>
                <a:latin typeface="Arial"/>
                <a:ea typeface="Arial"/>
                <a:cs typeface="Arial"/>
                <a:sym typeface="Arial"/>
              </a:endParaRPr>
            </a:p>
          </p:txBody>
        </p:sp>
        <p:sp>
          <p:nvSpPr>
            <p:cNvPr id="1163" name="Google Shape;1163;p69"/>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64" name="Google Shape;1164;p69"/>
          <p:cNvGrpSpPr/>
          <p:nvPr/>
        </p:nvGrpSpPr>
        <p:grpSpPr>
          <a:xfrm>
            <a:off x="571500" y="4874217"/>
            <a:ext cx="5428544" cy="584775"/>
            <a:chOff x="571500" y="2761250"/>
            <a:chExt cx="5428544" cy="584775"/>
          </a:xfrm>
        </p:grpSpPr>
        <p:sp>
          <p:nvSpPr>
            <p:cNvPr id="1165" name="Google Shape;1165;p69"/>
            <p:cNvSpPr/>
            <p:nvPr/>
          </p:nvSpPr>
          <p:spPr>
            <a:xfrm>
              <a:off x="1209260" y="2761250"/>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60 mg (OTC ),120 mg(prescription) three times daily before meals </a:t>
              </a:r>
              <a:endParaRPr b="0" i="0" sz="1400" u="none" cap="none" strike="noStrike">
                <a:solidFill>
                  <a:srgbClr val="000000"/>
                </a:solidFill>
                <a:latin typeface="Arial"/>
                <a:ea typeface="Arial"/>
                <a:cs typeface="Arial"/>
                <a:sym typeface="Arial"/>
              </a:endParaRPr>
            </a:p>
          </p:txBody>
        </p:sp>
        <p:sp>
          <p:nvSpPr>
            <p:cNvPr id="1166" name="Google Shape;1166;p69"/>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167" name="Google Shape;1167;p69"/>
          <p:cNvSpPr/>
          <p:nvPr/>
        </p:nvSpPr>
        <p:spPr>
          <a:xfrm>
            <a:off x="6810045" y="1933965"/>
            <a:ext cx="4790784"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Oily discharge with flatus from the rectum, especially after fatty foods, fecal urgency. May cause malabsorption of fat soluble vitamins ( A, D, E, K)  </a:t>
            </a:r>
            <a:endParaRPr b="0" i="0" sz="1400" u="none" cap="none" strike="noStrike">
              <a:solidFill>
                <a:srgbClr val="000000"/>
              </a:solidFill>
              <a:latin typeface="Arial"/>
              <a:ea typeface="Arial"/>
              <a:cs typeface="Arial"/>
              <a:sym typeface="Arial"/>
            </a:endParaRPr>
          </a:p>
        </p:txBody>
      </p:sp>
      <p:sp>
        <p:nvSpPr>
          <p:cNvPr id="1168" name="Google Shape;1168;p69"/>
          <p:cNvSpPr/>
          <p:nvPr/>
        </p:nvSpPr>
        <p:spPr>
          <a:xfrm>
            <a:off x="6172285"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169" name="Google Shape;1169;p69"/>
          <p:cNvSpPr/>
          <p:nvPr/>
        </p:nvSpPr>
        <p:spPr>
          <a:xfrm>
            <a:off x="6810045" y="3250868"/>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Chronic malabsorption syndrome and cholestasis, pregnancy and nursing </a:t>
            </a:r>
            <a:endParaRPr b="0" i="0" sz="1600" u="none" cap="none" strike="noStrike">
              <a:solidFill>
                <a:schemeClr val="dk1"/>
              </a:solidFill>
              <a:latin typeface="Raleway"/>
              <a:ea typeface="Raleway"/>
              <a:cs typeface="Raleway"/>
              <a:sym typeface="Raleway"/>
            </a:endParaRPr>
          </a:p>
        </p:txBody>
      </p:sp>
      <p:sp>
        <p:nvSpPr>
          <p:cNvPr id="1170" name="Google Shape;1170;p69"/>
          <p:cNvSpPr/>
          <p:nvPr/>
        </p:nvSpPr>
        <p:spPr>
          <a:xfrm>
            <a:off x="6172285" y="3284984"/>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171" name="Google Shape;1171;p69"/>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72" name="Google Shape;1172;p69"/>
          <p:cNvSpPr/>
          <p:nvPr/>
        </p:nvSpPr>
        <p:spPr>
          <a:xfrm>
            <a:off x="699644" y="3080495"/>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73" name="Google Shape;1173;p69"/>
          <p:cNvSpPr/>
          <p:nvPr/>
        </p:nvSpPr>
        <p:spPr>
          <a:xfrm>
            <a:off x="696545" y="4028692"/>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74" name="Google Shape;1174;p69"/>
          <p:cNvSpPr/>
          <p:nvPr/>
        </p:nvSpPr>
        <p:spPr>
          <a:xfrm>
            <a:off x="687117" y="5008451"/>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75" name="Google Shape;1175;p69"/>
          <p:cNvSpPr/>
          <p:nvPr/>
        </p:nvSpPr>
        <p:spPr>
          <a:xfrm>
            <a:off x="6306797" y="2121767"/>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176" name="Google Shape;1176;p69"/>
          <p:cNvSpPr/>
          <p:nvPr/>
        </p:nvSpPr>
        <p:spPr>
          <a:xfrm>
            <a:off x="6287751" y="3384497"/>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70"/>
          <p:cNvSpPr txBox="1"/>
          <p:nvPr/>
        </p:nvSpPr>
        <p:spPr>
          <a:xfrm>
            <a:off x="453146" y="580002"/>
            <a:ext cx="886783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Phentermine/Topiramate ER (Qsymia) </a:t>
            </a:r>
            <a:endParaRPr b="1" i="0" sz="3600" u="none" cap="none" strike="noStrike">
              <a:solidFill>
                <a:schemeClr val="accent1"/>
              </a:solidFill>
              <a:latin typeface="Raleway"/>
              <a:ea typeface="Raleway"/>
              <a:cs typeface="Raleway"/>
              <a:sym typeface="Raleway"/>
            </a:endParaRPr>
          </a:p>
        </p:txBody>
      </p:sp>
      <p:sp>
        <p:nvSpPr>
          <p:cNvPr id="1182" name="Google Shape;1182;p70"/>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183" name="Google Shape;1183;p70"/>
          <p:cNvGrpSpPr/>
          <p:nvPr/>
        </p:nvGrpSpPr>
        <p:grpSpPr>
          <a:xfrm>
            <a:off x="571500" y="1981529"/>
            <a:ext cx="5428544" cy="514350"/>
            <a:chOff x="571500" y="1981529"/>
            <a:chExt cx="5428544" cy="514350"/>
          </a:xfrm>
        </p:grpSpPr>
        <p:sp>
          <p:nvSpPr>
            <p:cNvPr id="1184" name="Google Shape;1184;p70"/>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2012 </a:t>
              </a:r>
              <a:endParaRPr b="0" i="0" sz="1400" u="none" cap="none" strike="noStrike">
                <a:solidFill>
                  <a:srgbClr val="000000"/>
                </a:solidFill>
                <a:latin typeface="Arial"/>
                <a:ea typeface="Arial"/>
                <a:cs typeface="Arial"/>
                <a:sym typeface="Arial"/>
              </a:endParaRPr>
            </a:p>
          </p:txBody>
        </p:sp>
        <p:sp>
          <p:nvSpPr>
            <p:cNvPr id="1185" name="Google Shape;1185;p70"/>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86" name="Google Shape;1186;p70"/>
          <p:cNvGrpSpPr/>
          <p:nvPr/>
        </p:nvGrpSpPr>
        <p:grpSpPr>
          <a:xfrm>
            <a:off x="571500" y="2802611"/>
            <a:ext cx="5428544" cy="830997"/>
            <a:chOff x="571500" y="2604487"/>
            <a:chExt cx="5428544" cy="830997"/>
          </a:xfrm>
        </p:grpSpPr>
        <p:sp>
          <p:nvSpPr>
            <p:cNvPr id="1187" name="Google Shape;1187;p70"/>
            <p:cNvSpPr/>
            <p:nvPr/>
          </p:nvSpPr>
          <p:spPr>
            <a:xfrm>
              <a:off x="1209260" y="2604487"/>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Phentermine - sympathomimetic effects on the hypothalamus suppressing appetite </a:t>
              </a:r>
              <a:endParaRPr b="0" i="0" sz="1400" u="none" cap="none" strike="noStrike">
                <a:solidFill>
                  <a:srgbClr val="000000"/>
                </a:solidFill>
                <a:latin typeface="Arial"/>
                <a:ea typeface="Arial"/>
                <a:cs typeface="Arial"/>
                <a:sym typeface="Arial"/>
              </a:endParaRPr>
            </a:p>
          </p:txBody>
        </p:sp>
        <p:sp>
          <p:nvSpPr>
            <p:cNvPr id="1188" name="Google Shape;1188;p70"/>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89" name="Google Shape;1189;p70"/>
          <p:cNvGrpSpPr/>
          <p:nvPr/>
        </p:nvGrpSpPr>
        <p:grpSpPr>
          <a:xfrm>
            <a:off x="571500" y="4831849"/>
            <a:ext cx="5428544" cy="514350"/>
            <a:chOff x="571500" y="2780928"/>
            <a:chExt cx="5428544" cy="514350"/>
          </a:xfrm>
        </p:grpSpPr>
        <p:sp>
          <p:nvSpPr>
            <p:cNvPr id="1190" name="Google Shape;1190;p70"/>
            <p:cNvSpPr/>
            <p:nvPr/>
          </p:nvSpPr>
          <p:spPr>
            <a:xfrm>
              <a:off x="1209260" y="2868829"/>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8% - 10% of body weight </a:t>
              </a:r>
              <a:endParaRPr b="0" i="0" sz="1400" u="none" cap="none" strike="noStrike">
                <a:solidFill>
                  <a:srgbClr val="000000"/>
                </a:solidFill>
                <a:latin typeface="Arial"/>
                <a:ea typeface="Arial"/>
                <a:cs typeface="Arial"/>
                <a:sym typeface="Arial"/>
              </a:endParaRPr>
            </a:p>
          </p:txBody>
        </p:sp>
        <p:sp>
          <p:nvSpPr>
            <p:cNvPr id="1191" name="Google Shape;1191;p70"/>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192" name="Google Shape;1192;p70"/>
          <p:cNvGrpSpPr/>
          <p:nvPr/>
        </p:nvGrpSpPr>
        <p:grpSpPr>
          <a:xfrm>
            <a:off x="571500" y="5652931"/>
            <a:ext cx="5428544" cy="584775"/>
            <a:chOff x="571500" y="2761250"/>
            <a:chExt cx="5428544" cy="584775"/>
          </a:xfrm>
        </p:grpSpPr>
        <p:sp>
          <p:nvSpPr>
            <p:cNvPr id="1193" name="Google Shape;1193;p70"/>
            <p:cNvSpPr/>
            <p:nvPr/>
          </p:nvSpPr>
          <p:spPr>
            <a:xfrm>
              <a:off x="1209260" y="2761250"/>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Once daily in the morning 3.75mg/23 mg increase after 14 days to 7.5mg/46 mg </a:t>
              </a:r>
              <a:endParaRPr b="0" i="0" sz="1600" u="none" cap="none" strike="noStrike">
                <a:solidFill>
                  <a:schemeClr val="dk1"/>
                </a:solidFill>
                <a:latin typeface="Raleway"/>
                <a:ea typeface="Raleway"/>
                <a:cs typeface="Raleway"/>
                <a:sym typeface="Raleway"/>
              </a:endParaRPr>
            </a:p>
          </p:txBody>
        </p:sp>
        <p:sp>
          <p:nvSpPr>
            <p:cNvPr id="1194" name="Google Shape;1194;p70"/>
            <p:cNvSpPr/>
            <p:nvPr/>
          </p:nvSpPr>
          <p:spPr>
            <a:xfrm>
              <a:off x="571500" y="2780928"/>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195" name="Google Shape;1195;p70"/>
          <p:cNvSpPr/>
          <p:nvPr/>
        </p:nvSpPr>
        <p:spPr>
          <a:xfrm>
            <a:off x="6810045" y="1933965"/>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Titration = 11.25mg/69mg Top dose = 15 mg/92 mg </a:t>
            </a:r>
            <a:endParaRPr b="0" i="0" sz="1400" u="none" cap="none" strike="noStrike">
              <a:solidFill>
                <a:srgbClr val="000000"/>
              </a:solidFill>
              <a:latin typeface="Arial"/>
              <a:ea typeface="Arial"/>
              <a:cs typeface="Arial"/>
              <a:sym typeface="Arial"/>
            </a:endParaRPr>
          </a:p>
        </p:txBody>
      </p:sp>
      <p:sp>
        <p:nvSpPr>
          <p:cNvPr id="1196" name="Google Shape;1196;p70"/>
          <p:cNvSpPr/>
          <p:nvPr/>
        </p:nvSpPr>
        <p:spPr>
          <a:xfrm>
            <a:off x="6172285" y="1981529"/>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197" name="Google Shape;1197;p70"/>
          <p:cNvSpPr/>
          <p:nvPr/>
        </p:nvSpPr>
        <p:spPr>
          <a:xfrm>
            <a:off x="6810045" y="2796623"/>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Paresthesia, Dysgeusia, Dizziness, Dry mouth Constipation, disturbance in attention, hypoesthesia </a:t>
            </a:r>
            <a:endParaRPr b="0" i="0" sz="1400" u="none" cap="none" strike="noStrike">
              <a:solidFill>
                <a:srgbClr val="000000"/>
              </a:solidFill>
              <a:latin typeface="Arial"/>
              <a:ea typeface="Arial"/>
              <a:cs typeface="Arial"/>
              <a:sym typeface="Arial"/>
            </a:endParaRPr>
          </a:p>
        </p:txBody>
      </p:sp>
      <p:sp>
        <p:nvSpPr>
          <p:cNvPr id="1198" name="Google Shape;1198;p70"/>
          <p:cNvSpPr/>
          <p:nvPr/>
        </p:nvSpPr>
        <p:spPr>
          <a:xfrm>
            <a:off x="6172285" y="2830739"/>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nvGrpSpPr>
          <p:cNvPr id="1199" name="Google Shape;1199;p70"/>
          <p:cNvGrpSpPr/>
          <p:nvPr/>
        </p:nvGrpSpPr>
        <p:grpSpPr>
          <a:xfrm>
            <a:off x="571500" y="3940341"/>
            <a:ext cx="5428544" cy="584775"/>
            <a:chOff x="571500" y="2740170"/>
            <a:chExt cx="5428544" cy="584775"/>
          </a:xfrm>
        </p:grpSpPr>
        <p:sp>
          <p:nvSpPr>
            <p:cNvPr id="1200" name="Google Shape;1200;p70"/>
            <p:cNvSpPr/>
            <p:nvPr/>
          </p:nvSpPr>
          <p:spPr>
            <a:xfrm>
              <a:off x="1209260" y="2740170"/>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Topiramate - Appetite suppression, satiety enhancement through neurotransmitters </a:t>
              </a:r>
              <a:endParaRPr b="0" i="0" sz="1400" u="none" cap="none" strike="noStrike">
                <a:solidFill>
                  <a:srgbClr val="000000"/>
                </a:solidFill>
                <a:latin typeface="Arial"/>
                <a:ea typeface="Arial"/>
                <a:cs typeface="Arial"/>
                <a:sym typeface="Arial"/>
              </a:endParaRPr>
            </a:p>
          </p:txBody>
        </p:sp>
        <p:sp>
          <p:nvSpPr>
            <p:cNvPr id="1201" name="Google Shape;1201;p70"/>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02" name="Google Shape;1202;p70"/>
          <p:cNvSpPr/>
          <p:nvPr/>
        </p:nvSpPr>
        <p:spPr>
          <a:xfrm>
            <a:off x="6810045" y="3876743"/>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Glaucoma, Hyperthyroidism, Kidney stones, During or within 14 days of taking MOAI, pregnancy and nursing </a:t>
            </a:r>
            <a:endParaRPr b="0" i="0" sz="1400" u="none" cap="none" strike="noStrike">
              <a:solidFill>
                <a:srgbClr val="000000"/>
              </a:solidFill>
              <a:latin typeface="Arial"/>
              <a:ea typeface="Arial"/>
              <a:cs typeface="Arial"/>
              <a:sym typeface="Arial"/>
            </a:endParaRPr>
          </a:p>
        </p:txBody>
      </p:sp>
      <p:sp>
        <p:nvSpPr>
          <p:cNvPr id="1203" name="Google Shape;1203;p70"/>
          <p:cNvSpPr/>
          <p:nvPr/>
        </p:nvSpPr>
        <p:spPr>
          <a:xfrm>
            <a:off x="6172285" y="3910859"/>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204" name="Google Shape;1204;p70"/>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05" name="Google Shape;1205;p70"/>
          <p:cNvSpPr/>
          <p:nvPr/>
        </p:nvSpPr>
        <p:spPr>
          <a:xfrm>
            <a:off x="693381" y="3093021"/>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06" name="Google Shape;1206;p70"/>
          <p:cNvSpPr/>
          <p:nvPr/>
        </p:nvSpPr>
        <p:spPr>
          <a:xfrm>
            <a:off x="680811" y="4090502"/>
            <a:ext cx="280595" cy="282005"/>
          </a:xfrm>
          <a:custGeom>
            <a:rect b="b" l="l" r="r" t="t"/>
            <a:pathLst>
              <a:path extrusionOk="0" h="1009810" w="1004761">
                <a:moveTo>
                  <a:pt x="0" y="0"/>
                </a:moveTo>
                <a:lnTo>
                  <a:pt x="1004761" y="0"/>
                </a:lnTo>
                <a:lnTo>
                  <a:pt x="1004761" y="1009810"/>
                </a:lnTo>
                <a:lnTo>
                  <a:pt x="0" y="10098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07" name="Google Shape;1207;p70"/>
          <p:cNvSpPr/>
          <p:nvPr/>
        </p:nvSpPr>
        <p:spPr>
          <a:xfrm>
            <a:off x="696545" y="4905514"/>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08" name="Google Shape;1208;p70"/>
          <p:cNvSpPr/>
          <p:nvPr/>
        </p:nvSpPr>
        <p:spPr>
          <a:xfrm>
            <a:off x="687117" y="5785065"/>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09" name="Google Shape;1209;p70"/>
          <p:cNvSpPr/>
          <p:nvPr/>
        </p:nvSpPr>
        <p:spPr>
          <a:xfrm>
            <a:off x="6306797" y="2948485"/>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10" name="Google Shape;1210;p70"/>
          <p:cNvSpPr/>
          <p:nvPr/>
        </p:nvSpPr>
        <p:spPr>
          <a:xfrm>
            <a:off x="6287751" y="3998272"/>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11" name="Google Shape;1211;p70"/>
          <p:cNvSpPr/>
          <p:nvPr/>
        </p:nvSpPr>
        <p:spPr>
          <a:xfrm>
            <a:off x="6294602" y="2098237"/>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71"/>
          <p:cNvSpPr txBox="1"/>
          <p:nvPr/>
        </p:nvSpPr>
        <p:spPr>
          <a:xfrm>
            <a:off x="453146" y="580002"/>
            <a:ext cx="886783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Naltrexone/Bupropion ( Contrave) </a:t>
            </a:r>
            <a:endParaRPr b="1" i="0" sz="3600" u="none" cap="none" strike="noStrike">
              <a:solidFill>
                <a:schemeClr val="accent1"/>
              </a:solidFill>
              <a:latin typeface="Raleway"/>
              <a:ea typeface="Raleway"/>
              <a:cs typeface="Raleway"/>
              <a:sym typeface="Raleway"/>
            </a:endParaRPr>
          </a:p>
        </p:txBody>
      </p:sp>
      <p:sp>
        <p:nvSpPr>
          <p:cNvPr id="1217" name="Google Shape;1217;p71"/>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218" name="Google Shape;1218;p71"/>
          <p:cNvGrpSpPr/>
          <p:nvPr/>
        </p:nvGrpSpPr>
        <p:grpSpPr>
          <a:xfrm>
            <a:off x="571500" y="1981529"/>
            <a:ext cx="5428544" cy="514350"/>
            <a:chOff x="571500" y="1981529"/>
            <a:chExt cx="5428544" cy="514350"/>
          </a:xfrm>
        </p:grpSpPr>
        <p:sp>
          <p:nvSpPr>
            <p:cNvPr id="1219" name="Google Shape;1219;p71"/>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2014 </a:t>
              </a:r>
              <a:endParaRPr b="0" i="0" sz="1400" u="none" cap="none" strike="noStrike">
                <a:solidFill>
                  <a:srgbClr val="000000"/>
                </a:solidFill>
                <a:latin typeface="Arial"/>
                <a:ea typeface="Arial"/>
                <a:cs typeface="Arial"/>
                <a:sym typeface="Arial"/>
              </a:endParaRPr>
            </a:p>
          </p:txBody>
        </p:sp>
        <p:sp>
          <p:nvSpPr>
            <p:cNvPr id="1220" name="Google Shape;1220;p71"/>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221" name="Google Shape;1221;p71"/>
          <p:cNvGrpSpPr/>
          <p:nvPr/>
        </p:nvGrpSpPr>
        <p:grpSpPr>
          <a:xfrm>
            <a:off x="571500" y="2802611"/>
            <a:ext cx="5428544" cy="830997"/>
            <a:chOff x="571500" y="2604487"/>
            <a:chExt cx="5428544" cy="830997"/>
          </a:xfrm>
        </p:grpSpPr>
        <p:sp>
          <p:nvSpPr>
            <p:cNvPr id="1222" name="Google Shape;1222;p71"/>
            <p:cNvSpPr/>
            <p:nvPr/>
          </p:nvSpPr>
          <p:spPr>
            <a:xfrm>
              <a:off x="1209260" y="2604487"/>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Bupropion - stimulates hypothalamic POMC neurons reducing food intake and increase energy expenditure</a:t>
              </a:r>
              <a:endParaRPr b="0" i="0" sz="1400" u="none" cap="none" strike="noStrike">
                <a:solidFill>
                  <a:srgbClr val="000000"/>
                </a:solidFill>
                <a:latin typeface="Arial"/>
                <a:ea typeface="Arial"/>
                <a:cs typeface="Arial"/>
                <a:sym typeface="Arial"/>
              </a:endParaRPr>
            </a:p>
          </p:txBody>
        </p:sp>
        <p:sp>
          <p:nvSpPr>
            <p:cNvPr id="1223" name="Google Shape;1223;p71"/>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224" name="Google Shape;1224;p71"/>
          <p:cNvGrpSpPr/>
          <p:nvPr/>
        </p:nvGrpSpPr>
        <p:grpSpPr>
          <a:xfrm>
            <a:off x="571500" y="5044224"/>
            <a:ext cx="5428544" cy="514350"/>
            <a:chOff x="571500" y="2780928"/>
            <a:chExt cx="5428544" cy="514350"/>
          </a:xfrm>
        </p:grpSpPr>
        <p:sp>
          <p:nvSpPr>
            <p:cNvPr id="1225" name="Google Shape;1225;p71"/>
            <p:cNvSpPr/>
            <p:nvPr/>
          </p:nvSpPr>
          <p:spPr>
            <a:xfrm>
              <a:off x="1209260" y="2868829"/>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3-6%</a:t>
              </a:r>
              <a:endParaRPr b="0" i="0" sz="1400" u="none" cap="none" strike="noStrike">
                <a:solidFill>
                  <a:srgbClr val="000000"/>
                </a:solidFill>
                <a:latin typeface="Arial"/>
                <a:ea typeface="Arial"/>
                <a:cs typeface="Arial"/>
                <a:sym typeface="Arial"/>
              </a:endParaRPr>
            </a:p>
          </p:txBody>
        </p:sp>
        <p:sp>
          <p:nvSpPr>
            <p:cNvPr id="1226" name="Google Shape;1226;p71"/>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27" name="Google Shape;1227;p71"/>
          <p:cNvSpPr/>
          <p:nvPr/>
        </p:nvSpPr>
        <p:spPr>
          <a:xfrm>
            <a:off x="6810045" y="1933965"/>
            <a:ext cx="4790784" cy="24468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 Tablets = 8 mg/90 mg ( Naltrexone HCl/Bupropion HCl extended release)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Week 1= 1 tablet in am, no tablets in pm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Week 2= 1 tablet in am , 1 tablet in pm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Week 3= 2 tablets in am, 1 tablet in pm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Week 4= 2 tablets in am , 2 tablets in pm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71"/>
          <p:cNvSpPr/>
          <p:nvPr/>
        </p:nvSpPr>
        <p:spPr>
          <a:xfrm>
            <a:off x="6172285"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229" name="Google Shape;1229;p71"/>
          <p:cNvSpPr/>
          <p:nvPr/>
        </p:nvSpPr>
        <p:spPr>
          <a:xfrm>
            <a:off x="6810045" y="4546558"/>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 Nausea, headaches, constipation, dizziness </a:t>
            </a:r>
            <a:endParaRPr b="0" i="0" sz="1600" u="none" cap="none" strike="noStrike">
              <a:solidFill>
                <a:schemeClr val="dk1"/>
              </a:solidFill>
              <a:latin typeface="Raleway"/>
              <a:ea typeface="Raleway"/>
              <a:cs typeface="Raleway"/>
              <a:sym typeface="Raleway"/>
            </a:endParaRPr>
          </a:p>
        </p:txBody>
      </p:sp>
      <p:sp>
        <p:nvSpPr>
          <p:cNvPr id="1230" name="Google Shape;1230;p71"/>
          <p:cNvSpPr/>
          <p:nvPr/>
        </p:nvSpPr>
        <p:spPr>
          <a:xfrm>
            <a:off x="6172285" y="4580674"/>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nvGrpSpPr>
          <p:cNvPr id="1231" name="Google Shape;1231;p71"/>
          <p:cNvGrpSpPr/>
          <p:nvPr/>
        </p:nvGrpSpPr>
        <p:grpSpPr>
          <a:xfrm>
            <a:off x="571500" y="3952141"/>
            <a:ext cx="5428544" cy="830997"/>
            <a:chOff x="571500" y="2622185"/>
            <a:chExt cx="5428544" cy="830997"/>
          </a:xfrm>
        </p:grpSpPr>
        <p:sp>
          <p:nvSpPr>
            <p:cNvPr id="1232" name="Google Shape;1232;p71"/>
            <p:cNvSpPr/>
            <p:nvPr/>
          </p:nvSpPr>
          <p:spPr>
            <a:xfrm>
              <a:off x="1209260" y="2622185"/>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Naltrexone - blocks opioid receptor mediated POMC autoinhibition, augmenting POMC firing in a synergistic manner. </a:t>
              </a:r>
              <a:endParaRPr b="0" i="0" sz="1400" u="none" cap="none" strike="noStrike">
                <a:solidFill>
                  <a:srgbClr val="000000"/>
                </a:solidFill>
                <a:latin typeface="Arial"/>
                <a:ea typeface="Arial"/>
                <a:cs typeface="Arial"/>
                <a:sym typeface="Arial"/>
              </a:endParaRPr>
            </a:p>
          </p:txBody>
        </p:sp>
        <p:sp>
          <p:nvSpPr>
            <p:cNvPr id="1233" name="Google Shape;1233;p71"/>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34" name="Google Shape;1234;p71"/>
          <p:cNvSpPr/>
          <p:nvPr/>
        </p:nvSpPr>
        <p:spPr>
          <a:xfrm>
            <a:off x="6810045" y="5327985"/>
            <a:ext cx="4790784"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Uncontrolled hypertension, seizure disorder, chronic opioid use, during or within 14 days MOAI , contraindicated during pregnancy or nursing</a:t>
            </a:r>
            <a:endParaRPr b="0" i="0" sz="1600" u="none" cap="none" strike="noStrike">
              <a:solidFill>
                <a:schemeClr val="dk1"/>
              </a:solidFill>
              <a:latin typeface="Raleway"/>
              <a:ea typeface="Raleway"/>
              <a:cs typeface="Raleway"/>
              <a:sym typeface="Raleway"/>
            </a:endParaRPr>
          </a:p>
        </p:txBody>
      </p:sp>
      <p:sp>
        <p:nvSpPr>
          <p:cNvPr id="1235" name="Google Shape;1235;p71"/>
          <p:cNvSpPr/>
          <p:nvPr/>
        </p:nvSpPr>
        <p:spPr>
          <a:xfrm>
            <a:off x="6172285" y="5362101"/>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236" name="Google Shape;1236;p71"/>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37" name="Google Shape;1237;p71"/>
          <p:cNvSpPr/>
          <p:nvPr/>
        </p:nvSpPr>
        <p:spPr>
          <a:xfrm>
            <a:off x="687118" y="3093021"/>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38" name="Google Shape;1238;p71"/>
          <p:cNvSpPr/>
          <p:nvPr/>
        </p:nvSpPr>
        <p:spPr>
          <a:xfrm>
            <a:off x="693337" y="4222025"/>
            <a:ext cx="280595" cy="282005"/>
          </a:xfrm>
          <a:custGeom>
            <a:rect b="b" l="l" r="r" t="t"/>
            <a:pathLst>
              <a:path extrusionOk="0" h="1009810" w="1004761">
                <a:moveTo>
                  <a:pt x="0" y="0"/>
                </a:moveTo>
                <a:lnTo>
                  <a:pt x="1004761" y="0"/>
                </a:lnTo>
                <a:lnTo>
                  <a:pt x="1004761" y="1009810"/>
                </a:lnTo>
                <a:lnTo>
                  <a:pt x="0" y="10098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39" name="Google Shape;1239;p71"/>
          <p:cNvSpPr/>
          <p:nvPr/>
        </p:nvSpPr>
        <p:spPr>
          <a:xfrm>
            <a:off x="696545" y="5137246"/>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40" name="Google Shape;1240;p71"/>
          <p:cNvSpPr/>
          <p:nvPr/>
        </p:nvSpPr>
        <p:spPr>
          <a:xfrm>
            <a:off x="6292514" y="2108677"/>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41" name="Google Shape;1241;p71"/>
          <p:cNvSpPr/>
          <p:nvPr/>
        </p:nvSpPr>
        <p:spPr>
          <a:xfrm>
            <a:off x="6306797" y="4752233"/>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42" name="Google Shape;1242;p71"/>
          <p:cNvSpPr/>
          <p:nvPr/>
        </p:nvSpPr>
        <p:spPr>
          <a:xfrm>
            <a:off x="6287751" y="5457555"/>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72"/>
          <p:cNvSpPr txBox="1"/>
          <p:nvPr/>
        </p:nvSpPr>
        <p:spPr>
          <a:xfrm>
            <a:off x="453146" y="580002"/>
            <a:ext cx="886783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Liraglutide ( Saxenda) </a:t>
            </a:r>
            <a:endParaRPr b="1" i="0" sz="3600" u="none" cap="none" strike="noStrike">
              <a:solidFill>
                <a:schemeClr val="accent1"/>
              </a:solidFill>
              <a:latin typeface="Raleway"/>
              <a:ea typeface="Raleway"/>
              <a:cs typeface="Raleway"/>
              <a:sym typeface="Raleway"/>
            </a:endParaRPr>
          </a:p>
        </p:txBody>
      </p:sp>
      <p:sp>
        <p:nvSpPr>
          <p:cNvPr id="1248" name="Google Shape;1248;p72"/>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249" name="Google Shape;1249;p72"/>
          <p:cNvGrpSpPr/>
          <p:nvPr/>
        </p:nvGrpSpPr>
        <p:grpSpPr>
          <a:xfrm>
            <a:off x="571500" y="1981529"/>
            <a:ext cx="5428544" cy="514350"/>
            <a:chOff x="571500" y="1981529"/>
            <a:chExt cx="5428544" cy="514350"/>
          </a:xfrm>
        </p:grpSpPr>
        <p:sp>
          <p:nvSpPr>
            <p:cNvPr id="1250" name="Google Shape;1250;p72"/>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2014 </a:t>
              </a:r>
              <a:endParaRPr b="0" i="0" sz="1400" u="none" cap="none" strike="noStrike">
                <a:solidFill>
                  <a:srgbClr val="000000"/>
                </a:solidFill>
                <a:latin typeface="Arial"/>
                <a:ea typeface="Arial"/>
                <a:cs typeface="Arial"/>
                <a:sym typeface="Arial"/>
              </a:endParaRPr>
            </a:p>
          </p:txBody>
        </p:sp>
        <p:sp>
          <p:nvSpPr>
            <p:cNvPr id="1251" name="Google Shape;1251;p72"/>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252" name="Google Shape;1252;p72"/>
          <p:cNvGrpSpPr/>
          <p:nvPr/>
        </p:nvGrpSpPr>
        <p:grpSpPr>
          <a:xfrm>
            <a:off x="571500" y="2731818"/>
            <a:ext cx="5428544" cy="1077218"/>
            <a:chOff x="571500" y="2498299"/>
            <a:chExt cx="5428544" cy="1077218"/>
          </a:xfrm>
        </p:grpSpPr>
        <p:sp>
          <p:nvSpPr>
            <p:cNvPr id="1253" name="Google Shape;1253;p72"/>
            <p:cNvSpPr/>
            <p:nvPr/>
          </p:nvSpPr>
          <p:spPr>
            <a:xfrm>
              <a:off x="1209260" y="2498299"/>
              <a:ext cx="4790784"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Binds and activates the GLP- 1 receptor that is expressed in multiple brain regions that regulate appetite and caloric intake inhibits gastric emptying</a:t>
              </a:r>
              <a:endParaRPr b="0" i="0" sz="1600" u="none" cap="none" strike="noStrike">
                <a:solidFill>
                  <a:schemeClr val="dk1"/>
                </a:solidFill>
                <a:latin typeface="Raleway"/>
                <a:ea typeface="Raleway"/>
                <a:cs typeface="Raleway"/>
                <a:sym typeface="Raleway"/>
              </a:endParaRPr>
            </a:p>
          </p:txBody>
        </p:sp>
        <p:sp>
          <p:nvSpPr>
            <p:cNvPr id="1254" name="Google Shape;1254;p72"/>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255" name="Google Shape;1255;p72"/>
          <p:cNvGrpSpPr/>
          <p:nvPr/>
        </p:nvGrpSpPr>
        <p:grpSpPr>
          <a:xfrm>
            <a:off x="571500" y="4878456"/>
            <a:ext cx="5428544" cy="830997"/>
            <a:chOff x="571500" y="2615160"/>
            <a:chExt cx="5428544" cy="830997"/>
          </a:xfrm>
        </p:grpSpPr>
        <p:sp>
          <p:nvSpPr>
            <p:cNvPr id="1256" name="Google Shape;1256;p72"/>
            <p:cNvSpPr/>
            <p:nvPr/>
          </p:nvSpPr>
          <p:spPr>
            <a:xfrm>
              <a:off x="1209260" y="2615160"/>
              <a:ext cx="479078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start with 0.6 mg daily for 1 week; increase by 0.6 mg increments at weekly intervals to target dose of 3 mg daily</a:t>
              </a:r>
              <a:endParaRPr b="0" i="0" sz="1400" u="none" cap="none" strike="noStrike">
                <a:solidFill>
                  <a:srgbClr val="000000"/>
                </a:solidFill>
                <a:latin typeface="Arial"/>
                <a:ea typeface="Arial"/>
                <a:cs typeface="Arial"/>
                <a:sym typeface="Arial"/>
              </a:endParaRPr>
            </a:p>
          </p:txBody>
        </p:sp>
        <p:sp>
          <p:nvSpPr>
            <p:cNvPr id="1257" name="Google Shape;1257;p72"/>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58" name="Google Shape;1258;p72"/>
          <p:cNvSpPr/>
          <p:nvPr/>
        </p:nvSpPr>
        <p:spPr>
          <a:xfrm>
            <a:off x="6810045" y="1933965"/>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GI side effects - nausea, abdominal pain, constipation, diarrhea, fatigue </a:t>
            </a:r>
            <a:endParaRPr b="0" i="0" sz="1400" u="none" cap="none" strike="noStrike">
              <a:solidFill>
                <a:srgbClr val="000000"/>
              </a:solidFill>
              <a:latin typeface="Arial"/>
              <a:ea typeface="Arial"/>
              <a:cs typeface="Arial"/>
              <a:sym typeface="Arial"/>
            </a:endParaRPr>
          </a:p>
        </p:txBody>
      </p:sp>
      <p:sp>
        <p:nvSpPr>
          <p:cNvPr id="1259" name="Google Shape;1259;p72"/>
          <p:cNvSpPr/>
          <p:nvPr/>
        </p:nvSpPr>
        <p:spPr>
          <a:xfrm>
            <a:off x="6172285"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260" name="Google Shape;1260;p72"/>
          <p:cNvSpPr/>
          <p:nvPr/>
        </p:nvSpPr>
        <p:spPr>
          <a:xfrm>
            <a:off x="6810045" y="2953737"/>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MEN2 syndrome, medullary thyroid cancer;  h/o pancreatitis</a:t>
            </a:r>
            <a:endParaRPr b="0" i="0" sz="1400" u="none" cap="none" strike="noStrike">
              <a:solidFill>
                <a:srgbClr val="000000"/>
              </a:solidFill>
              <a:latin typeface="Arial"/>
              <a:ea typeface="Arial"/>
              <a:cs typeface="Arial"/>
              <a:sym typeface="Arial"/>
            </a:endParaRPr>
          </a:p>
        </p:txBody>
      </p:sp>
      <p:sp>
        <p:nvSpPr>
          <p:cNvPr id="1261" name="Google Shape;1261;p72"/>
          <p:cNvSpPr/>
          <p:nvPr/>
        </p:nvSpPr>
        <p:spPr>
          <a:xfrm>
            <a:off x="6172285" y="2993752"/>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nvGrpSpPr>
          <p:cNvPr id="1262" name="Google Shape;1262;p72"/>
          <p:cNvGrpSpPr/>
          <p:nvPr/>
        </p:nvGrpSpPr>
        <p:grpSpPr>
          <a:xfrm>
            <a:off x="571500" y="4110884"/>
            <a:ext cx="5428544" cy="514350"/>
            <a:chOff x="571500" y="2780928"/>
            <a:chExt cx="5428544" cy="514350"/>
          </a:xfrm>
        </p:grpSpPr>
        <p:sp>
          <p:nvSpPr>
            <p:cNvPr id="1263" name="Google Shape;1263;p72"/>
            <p:cNvSpPr/>
            <p:nvPr/>
          </p:nvSpPr>
          <p:spPr>
            <a:xfrm>
              <a:off x="1209260" y="2864054"/>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8- 10 % </a:t>
              </a:r>
              <a:endParaRPr b="0" i="0" sz="1400" u="none" cap="none" strike="noStrike">
                <a:solidFill>
                  <a:srgbClr val="000000"/>
                </a:solidFill>
                <a:latin typeface="Arial"/>
                <a:ea typeface="Arial"/>
                <a:cs typeface="Arial"/>
                <a:sym typeface="Arial"/>
              </a:endParaRPr>
            </a:p>
          </p:txBody>
        </p:sp>
        <p:sp>
          <p:nvSpPr>
            <p:cNvPr id="1264" name="Google Shape;1264;p72"/>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65" name="Google Shape;1265;p72"/>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66" name="Google Shape;1266;p72"/>
          <p:cNvSpPr/>
          <p:nvPr/>
        </p:nvSpPr>
        <p:spPr>
          <a:xfrm>
            <a:off x="693381" y="3130599"/>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67" name="Google Shape;1267;p72"/>
          <p:cNvSpPr/>
          <p:nvPr/>
        </p:nvSpPr>
        <p:spPr>
          <a:xfrm>
            <a:off x="696545" y="4197794"/>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68" name="Google Shape;1268;p72"/>
          <p:cNvSpPr/>
          <p:nvPr/>
        </p:nvSpPr>
        <p:spPr>
          <a:xfrm>
            <a:off x="687117" y="5165027"/>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69" name="Google Shape;1269;p72"/>
          <p:cNvSpPr/>
          <p:nvPr/>
        </p:nvSpPr>
        <p:spPr>
          <a:xfrm>
            <a:off x="6306797" y="2121767"/>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70" name="Google Shape;1270;p72"/>
          <p:cNvSpPr/>
          <p:nvPr/>
        </p:nvSpPr>
        <p:spPr>
          <a:xfrm>
            <a:off x="6287751" y="3087387"/>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73"/>
          <p:cNvSpPr txBox="1"/>
          <p:nvPr/>
        </p:nvSpPr>
        <p:spPr>
          <a:xfrm>
            <a:off x="453146" y="580002"/>
            <a:ext cx="886783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Semaglutide ( Wegovy) </a:t>
            </a:r>
            <a:endParaRPr b="1" i="0" sz="3600" u="none" cap="none" strike="noStrike">
              <a:solidFill>
                <a:schemeClr val="accent1"/>
              </a:solidFill>
              <a:latin typeface="Raleway"/>
              <a:ea typeface="Raleway"/>
              <a:cs typeface="Raleway"/>
              <a:sym typeface="Raleway"/>
            </a:endParaRPr>
          </a:p>
        </p:txBody>
      </p:sp>
      <p:sp>
        <p:nvSpPr>
          <p:cNvPr id="1276" name="Google Shape;1276;p73"/>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277" name="Google Shape;1277;p73"/>
          <p:cNvGrpSpPr/>
          <p:nvPr/>
        </p:nvGrpSpPr>
        <p:grpSpPr>
          <a:xfrm>
            <a:off x="571500" y="1981529"/>
            <a:ext cx="5428544" cy="514350"/>
            <a:chOff x="571500" y="1981529"/>
            <a:chExt cx="5428544" cy="514350"/>
          </a:xfrm>
        </p:grpSpPr>
        <p:sp>
          <p:nvSpPr>
            <p:cNvPr id="1278" name="Google Shape;1278;p73"/>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2021 </a:t>
              </a:r>
              <a:endParaRPr b="0" i="0" sz="1400" u="none" cap="none" strike="noStrike">
                <a:solidFill>
                  <a:srgbClr val="000000"/>
                </a:solidFill>
                <a:latin typeface="Arial"/>
                <a:ea typeface="Arial"/>
                <a:cs typeface="Arial"/>
                <a:sym typeface="Arial"/>
              </a:endParaRPr>
            </a:p>
          </p:txBody>
        </p:sp>
        <p:sp>
          <p:nvSpPr>
            <p:cNvPr id="1279" name="Google Shape;1279;p73"/>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280" name="Google Shape;1280;p73"/>
          <p:cNvGrpSpPr/>
          <p:nvPr/>
        </p:nvGrpSpPr>
        <p:grpSpPr>
          <a:xfrm>
            <a:off x="571500" y="2731818"/>
            <a:ext cx="5428544" cy="1077218"/>
            <a:chOff x="571500" y="2498299"/>
            <a:chExt cx="5428544" cy="1077218"/>
          </a:xfrm>
        </p:grpSpPr>
        <p:sp>
          <p:nvSpPr>
            <p:cNvPr id="1281" name="Google Shape;1281;p73"/>
            <p:cNvSpPr/>
            <p:nvPr/>
          </p:nvSpPr>
          <p:spPr>
            <a:xfrm>
              <a:off x="1209260" y="2498299"/>
              <a:ext cx="4790784"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Binds and activates the GLP- 1 receptor that is expressed in multiple brain regions that regulate appetite and caloric intake, inhibits gastric emptying</a:t>
              </a:r>
              <a:endParaRPr b="0" i="0" sz="1400" u="none" cap="none" strike="noStrike">
                <a:solidFill>
                  <a:srgbClr val="000000"/>
                </a:solidFill>
                <a:latin typeface="Arial"/>
                <a:ea typeface="Arial"/>
                <a:cs typeface="Arial"/>
                <a:sym typeface="Arial"/>
              </a:endParaRPr>
            </a:p>
          </p:txBody>
        </p:sp>
        <p:sp>
          <p:nvSpPr>
            <p:cNvPr id="1282" name="Google Shape;1282;p73"/>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283" name="Google Shape;1283;p73"/>
          <p:cNvGrpSpPr/>
          <p:nvPr/>
        </p:nvGrpSpPr>
        <p:grpSpPr>
          <a:xfrm>
            <a:off x="571500" y="4890255"/>
            <a:ext cx="5428544" cy="1077218"/>
            <a:chOff x="571500" y="2491276"/>
            <a:chExt cx="5428544" cy="1077218"/>
          </a:xfrm>
        </p:grpSpPr>
        <p:sp>
          <p:nvSpPr>
            <p:cNvPr id="1284" name="Google Shape;1284;p73"/>
            <p:cNvSpPr/>
            <p:nvPr/>
          </p:nvSpPr>
          <p:spPr>
            <a:xfrm>
              <a:off x="1209260" y="2491276"/>
              <a:ext cx="4790784"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start with 0.25mg weekly for 4 weeks -&gt; increase dose every 4 weeks from 0.25mg -&gt; 0.5mg weekly -&gt; 1mg weekly -&gt; 1.7mg weekly -&gt; 2.4mg weekly (maintenance dose)</a:t>
              </a:r>
              <a:endParaRPr b="0" i="0" sz="1400" u="none" cap="none" strike="noStrike">
                <a:solidFill>
                  <a:srgbClr val="000000"/>
                </a:solidFill>
                <a:latin typeface="Arial"/>
                <a:ea typeface="Arial"/>
                <a:cs typeface="Arial"/>
                <a:sym typeface="Arial"/>
              </a:endParaRPr>
            </a:p>
          </p:txBody>
        </p:sp>
        <p:sp>
          <p:nvSpPr>
            <p:cNvPr id="1285" name="Google Shape;1285;p73"/>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86" name="Google Shape;1286;p73"/>
          <p:cNvSpPr/>
          <p:nvPr/>
        </p:nvSpPr>
        <p:spPr>
          <a:xfrm>
            <a:off x="6810045" y="1933965"/>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GI side effects - nausea, abdominal pain, constipation, diarrhea, fatigue </a:t>
            </a:r>
            <a:endParaRPr b="0" i="0" sz="1400" u="none" cap="none" strike="noStrike">
              <a:solidFill>
                <a:srgbClr val="000000"/>
              </a:solidFill>
              <a:latin typeface="Arial"/>
              <a:ea typeface="Arial"/>
              <a:cs typeface="Arial"/>
              <a:sym typeface="Arial"/>
            </a:endParaRPr>
          </a:p>
        </p:txBody>
      </p:sp>
      <p:sp>
        <p:nvSpPr>
          <p:cNvPr id="1287" name="Google Shape;1287;p73"/>
          <p:cNvSpPr/>
          <p:nvPr/>
        </p:nvSpPr>
        <p:spPr>
          <a:xfrm>
            <a:off x="6172285"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288" name="Google Shape;1288;p73"/>
          <p:cNvSpPr/>
          <p:nvPr/>
        </p:nvSpPr>
        <p:spPr>
          <a:xfrm>
            <a:off x="6810045" y="2953737"/>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MEN2 syndrome, medullary thyroid cancer;  h/o pancreatitis</a:t>
            </a:r>
            <a:endParaRPr b="0" i="0" sz="1400" u="none" cap="none" strike="noStrike">
              <a:solidFill>
                <a:srgbClr val="000000"/>
              </a:solidFill>
              <a:latin typeface="Arial"/>
              <a:ea typeface="Arial"/>
              <a:cs typeface="Arial"/>
              <a:sym typeface="Arial"/>
            </a:endParaRPr>
          </a:p>
        </p:txBody>
      </p:sp>
      <p:sp>
        <p:nvSpPr>
          <p:cNvPr id="1289" name="Google Shape;1289;p73"/>
          <p:cNvSpPr/>
          <p:nvPr/>
        </p:nvSpPr>
        <p:spPr>
          <a:xfrm>
            <a:off x="6172285" y="2993752"/>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nvGrpSpPr>
          <p:cNvPr id="1290" name="Google Shape;1290;p73"/>
          <p:cNvGrpSpPr/>
          <p:nvPr/>
        </p:nvGrpSpPr>
        <p:grpSpPr>
          <a:xfrm>
            <a:off x="571500" y="4110884"/>
            <a:ext cx="5428544" cy="514350"/>
            <a:chOff x="571500" y="2780928"/>
            <a:chExt cx="5428544" cy="514350"/>
          </a:xfrm>
        </p:grpSpPr>
        <p:sp>
          <p:nvSpPr>
            <p:cNvPr id="1291" name="Google Shape;1291;p73"/>
            <p:cNvSpPr/>
            <p:nvPr/>
          </p:nvSpPr>
          <p:spPr>
            <a:xfrm>
              <a:off x="1209260" y="2864054"/>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~15%</a:t>
              </a:r>
              <a:endParaRPr b="0" i="0" sz="1400" u="none" cap="none" strike="noStrike">
                <a:solidFill>
                  <a:srgbClr val="000000"/>
                </a:solidFill>
                <a:latin typeface="Arial"/>
                <a:ea typeface="Arial"/>
                <a:cs typeface="Arial"/>
                <a:sym typeface="Arial"/>
              </a:endParaRPr>
            </a:p>
          </p:txBody>
        </p:sp>
        <p:sp>
          <p:nvSpPr>
            <p:cNvPr id="1292" name="Google Shape;1292;p73"/>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293" name="Google Shape;1293;p73"/>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94" name="Google Shape;1294;p73"/>
          <p:cNvSpPr/>
          <p:nvPr/>
        </p:nvSpPr>
        <p:spPr>
          <a:xfrm>
            <a:off x="687118" y="3118073"/>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95" name="Google Shape;1295;p73"/>
          <p:cNvSpPr/>
          <p:nvPr/>
        </p:nvSpPr>
        <p:spPr>
          <a:xfrm>
            <a:off x="696545" y="4197793"/>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96" name="Google Shape;1296;p73"/>
          <p:cNvSpPr/>
          <p:nvPr/>
        </p:nvSpPr>
        <p:spPr>
          <a:xfrm>
            <a:off x="687117" y="5302813"/>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97" name="Google Shape;1297;p73"/>
          <p:cNvSpPr/>
          <p:nvPr/>
        </p:nvSpPr>
        <p:spPr>
          <a:xfrm>
            <a:off x="6306797" y="2121767"/>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298" name="Google Shape;1298;p73"/>
          <p:cNvSpPr/>
          <p:nvPr/>
        </p:nvSpPr>
        <p:spPr>
          <a:xfrm>
            <a:off x="6287751" y="3087387"/>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74"/>
          <p:cNvSpPr txBox="1"/>
          <p:nvPr/>
        </p:nvSpPr>
        <p:spPr>
          <a:xfrm>
            <a:off x="453146" y="580002"/>
            <a:ext cx="886783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Tirzepatide ( Zepbound)</a:t>
            </a:r>
            <a:endParaRPr b="1" i="0" sz="3600" u="none" cap="none" strike="noStrike">
              <a:solidFill>
                <a:schemeClr val="accent1"/>
              </a:solidFill>
              <a:latin typeface="Raleway"/>
              <a:ea typeface="Raleway"/>
              <a:cs typeface="Raleway"/>
              <a:sym typeface="Raleway"/>
            </a:endParaRPr>
          </a:p>
        </p:txBody>
      </p:sp>
      <p:sp>
        <p:nvSpPr>
          <p:cNvPr id="1304" name="Google Shape;1304;p74"/>
          <p:cNvSpPr/>
          <p:nvPr/>
        </p:nvSpPr>
        <p:spPr>
          <a:xfrm>
            <a:off x="550863" y="1492892"/>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305" name="Google Shape;1305;p74"/>
          <p:cNvGrpSpPr/>
          <p:nvPr/>
        </p:nvGrpSpPr>
        <p:grpSpPr>
          <a:xfrm>
            <a:off x="571500" y="1981529"/>
            <a:ext cx="5428544" cy="514350"/>
            <a:chOff x="571500" y="1981529"/>
            <a:chExt cx="5428544" cy="514350"/>
          </a:xfrm>
        </p:grpSpPr>
        <p:sp>
          <p:nvSpPr>
            <p:cNvPr id="1306" name="Google Shape;1306;p74"/>
            <p:cNvSpPr/>
            <p:nvPr/>
          </p:nvSpPr>
          <p:spPr>
            <a:xfrm>
              <a:off x="1209260" y="2069427"/>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Approved: 2023</a:t>
              </a:r>
              <a:endParaRPr b="0" i="0" sz="1400" u="none" cap="none" strike="noStrike">
                <a:solidFill>
                  <a:srgbClr val="000000"/>
                </a:solidFill>
                <a:latin typeface="Arial"/>
                <a:ea typeface="Arial"/>
                <a:cs typeface="Arial"/>
                <a:sym typeface="Arial"/>
              </a:endParaRPr>
            </a:p>
          </p:txBody>
        </p:sp>
        <p:sp>
          <p:nvSpPr>
            <p:cNvPr id="1307" name="Google Shape;1307;p74"/>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308" name="Google Shape;1308;p74"/>
          <p:cNvGrpSpPr/>
          <p:nvPr/>
        </p:nvGrpSpPr>
        <p:grpSpPr>
          <a:xfrm>
            <a:off x="571500" y="2985490"/>
            <a:ext cx="5428544" cy="584775"/>
            <a:chOff x="571500" y="2751971"/>
            <a:chExt cx="5428544" cy="584775"/>
          </a:xfrm>
        </p:grpSpPr>
        <p:sp>
          <p:nvSpPr>
            <p:cNvPr id="1309" name="Google Shape;1309;p74"/>
            <p:cNvSpPr/>
            <p:nvPr/>
          </p:nvSpPr>
          <p:spPr>
            <a:xfrm>
              <a:off x="1209260" y="2751971"/>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Mechanism of action: Binds and activates the GLP- 1 receptor and GIP </a:t>
              </a:r>
              <a:endParaRPr b="0" i="0" sz="1600" u="none" cap="none" strike="noStrike">
                <a:solidFill>
                  <a:schemeClr val="dk1"/>
                </a:solidFill>
                <a:latin typeface="Raleway"/>
                <a:ea typeface="Raleway"/>
                <a:cs typeface="Raleway"/>
                <a:sym typeface="Raleway"/>
              </a:endParaRPr>
            </a:p>
          </p:txBody>
        </p:sp>
        <p:sp>
          <p:nvSpPr>
            <p:cNvPr id="1310" name="Google Shape;1310;p74"/>
            <p:cNvSpPr/>
            <p:nvPr/>
          </p:nvSpPr>
          <p:spPr>
            <a:xfrm>
              <a:off x="571500" y="2780928"/>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grpSp>
        <p:nvGrpSpPr>
          <p:cNvPr id="1311" name="Google Shape;1311;p74"/>
          <p:cNvGrpSpPr/>
          <p:nvPr/>
        </p:nvGrpSpPr>
        <p:grpSpPr>
          <a:xfrm>
            <a:off x="571500" y="4890255"/>
            <a:ext cx="5428544" cy="1077218"/>
            <a:chOff x="571500" y="2491276"/>
            <a:chExt cx="5428544" cy="1077218"/>
          </a:xfrm>
        </p:grpSpPr>
        <p:sp>
          <p:nvSpPr>
            <p:cNvPr id="1312" name="Google Shape;1312;p74"/>
            <p:cNvSpPr/>
            <p:nvPr/>
          </p:nvSpPr>
          <p:spPr>
            <a:xfrm>
              <a:off x="1209260" y="2491276"/>
              <a:ext cx="4790784"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Dosing: start with 2.5mg weekly for 4 weeks &gt; increase dose every 4 weeks from 2.5mg &gt; 5mg weekly &gt; 7.5mg weekly &gt; 10mg weekly &gt; 12.5mg weekly &gt; 15 mg weekly (maintenance dose)</a:t>
              </a:r>
              <a:endParaRPr b="0" i="0" sz="1400" u="none" cap="none" strike="noStrike">
                <a:solidFill>
                  <a:srgbClr val="000000"/>
                </a:solidFill>
                <a:latin typeface="Arial"/>
                <a:ea typeface="Arial"/>
                <a:cs typeface="Arial"/>
                <a:sym typeface="Arial"/>
              </a:endParaRPr>
            </a:p>
          </p:txBody>
        </p:sp>
        <p:sp>
          <p:nvSpPr>
            <p:cNvPr id="1313" name="Google Shape;1313;p74"/>
            <p:cNvSpPr/>
            <p:nvPr/>
          </p:nvSpPr>
          <p:spPr>
            <a:xfrm>
              <a:off x="571500" y="2780928"/>
              <a:ext cx="514350" cy="51435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314" name="Google Shape;1314;p74"/>
          <p:cNvSpPr/>
          <p:nvPr/>
        </p:nvSpPr>
        <p:spPr>
          <a:xfrm>
            <a:off x="6810045" y="1933965"/>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Side effects: GI side effects - nausea, abdominal pain, constipation, diarrhea, fatigue </a:t>
            </a:r>
            <a:endParaRPr b="0" i="0" sz="1400" u="none" cap="none" strike="noStrike">
              <a:solidFill>
                <a:srgbClr val="000000"/>
              </a:solidFill>
              <a:latin typeface="Arial"/>
              <a:ea typeface="Arial"/>
              <a:cs typeface="Arial"/>
              <a:sym typeface="Arial"/>
            </a:endParaRPr>
          </a:p>
        </p:txBody>
      </p:sp>
      <p:sp>
        <p:nvSpPr>
          <p:cNvPr id="1315" name="Google Shape;1315;p74"/>
          <p:cNvSpPr/>
          <p:nvPr/>
        </p:nvSpPr>
        <p:spPr>
          <a:xfrm>
            <a:off x="6172285"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316" name="Google Shape;1316;p74"/>
          <p:cNvSpPr/>
          <p:nvPr/>
        </p:nvSpPr>
        <p:spPr>
          <a:xfrm>
            <a:off x="6810045" y="2953737"/>
            <a:ext cx="479078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Contraindications: MEN2 syndrome, medullary thyroid cancer;  h/o pancreatitis</a:t>
            </a:r>
            <a:endParaRPr b="0" i="0" sz="1400" u="none" cap="none" strike="noStrike">
              <a:solidFill>
                <a:srgbClr val="000000"/>
              </a:solidFill>
              <a:latin typeface="Arial"/>
              <a:ea typeface="Arial"/>
              <a:cs typeface="Arial"/>
              <a:sym typeface="Arial"/>
            </a:endParaRPr>
          </a:p>
        </p:txBody>
      </p:sp>
      <p:sp>
        <p:nvSpPr>
          <p:cNvPr id="1317" name="Google Shape;1317;p74"/>
          <p:cNvSpPr/>
          <p:nvPr/>
        </p:nvSpPr>
        <p:spPr>
          <a:xfrm>
            <a:off x="6172285" y="2993752"/>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nvGrpSpPr>
          <p:cNvPr id="1318" name="Google Shape;1318;p74"/>
          <p:cNvGrpSpPr/>
          <p:nvPr/>
        </p:nvGrpSpPr>
        <p:grpSpPr>
          <a:xfrm>
            <a:off x="571500" y="4110884"/>
            <a:ext cx="5428544" cy="514350"/>
            <a:chOff x="571500" y="2780928"/>
            <a:chExt cx="5428544" cy="514350"/>
          </a:xfrm>
        </p:grpSpPr>
        <p:sp>
          <p:nvSpPr>
            <p:cNvPr id="1319" name="Google Shape;1319;p74"/>
            <p:cNvSpPr/>
            <p:nvPr/>
          </p:nvSpPr>
          <p:spPr>
            <a:xfrm>
              <a:off x="1209260" y="2864054"/>
              <a:ext cx="479078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aleway"/>
                  <a:ea typeface="Raleway"/>
                  <a:cs typeface="Raleway"/>
                  <a:sym typeface="Raleway"/>
                </a:rPr>
                <a:t>Efficacy: ~21%</a:t>
              </a:r>
              <a:endParaRPr b="0" i="0" sz="1400" u="none" cap="none" strike="noStrike">
                <a:solidFill>
                  <a:srgbClr val="000000"/>
                </a:solidFill>
                <a:latin typeface="Arial"/>
                <a:ea typeface="Arial"/>
                <a:cs typeface="Arial"/>
                <a:sym typeface="Arial"/>
              </a:endParaRPr>
            </a:p>
          </p:txBody>
        </p:sp>
        <p:sp>
          <p:nvSpPr>
            <p:cNvPr id="1320" name="Google Shape;1320;p74"/>
            <p:cNvSpPr/>
            <p:nvPr/>
          </p:nvSpPr>
          <p:spPr>
            <a:xfrm>
              <a:off x="571500" y="2780928"/>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grpSp>
      <p:sp>
        <p:nvSpPr>
          <p:cNvPr id="1321" name="Google Shape;1321;p74"/>
          <p:cNvSpPr/>
          <p:nvPr/>
        </p:nvSpPr>
        <p:spPr>
          <a:xfrm>
            <a:off x="693404" y="2094281"/>
            <a:ext cx="280595" cy="286853"/>
          </a:xfrm>
          <a:custGeom>
            <a:rect b="b" l="l" r="r" t="t"/>
            <a:pathLst>
              <a:path extrusionOk="0" h="1027172" w="1004761">
                <a:moveTo>
                  <a:pt x="0" y="0"/>
                </a:moveTo>
                <a:lnTo>
                  <a:pt x="1004761" y="0"/>
                </a:lnTo>
                <a:lnTo>
                  <a:pt x="1004761" y="1027172"/>
                </a:lnTo>
                <a:lnTo>
                  <a:pt x="0" y="10271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322" name="Google Shape;1322;p74"/>
          <p:cNvSpPr/>
          <p:nvPr/>
        </p:nvSpPr>
        <p:spPr>
          <a:xfrm>
            <a:off x="687118" y="3118073"/>
            <a:ext cx="280595" cy="281651"/>
          </a:xfrm>
          <a:custGeom>
            <a:rect b="b" l="l" r="r" t="t"/>
            <a:pathLst>
              <a:path extrusionOk="0" h="1008543" w="1004761">
                <a:moveTo>
                  <a:pt x="0" y="0"/>
                </a:moveTo>
                <a:lnTo>
                  <a:pt x="1004761" y="0"/>
                </a:lnTo>
                <a:lnTo>
                  <a:pt x="1004761" y="1008543"/>
                </a:lnTo>
                <a:lnTo>
                  <a:pt x="0" y="10085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323" name="Google Shape;1323;p74"/>
          <p:cNvSpPr/>
          <p:nvPr/>
        </p:nvSpPr>
        <p:spPr>
          <a:xfrm>
            <a:off x="696545" y="4197793"/>
            <a:ext cx="280595" cy="298505"/>
          </a:xfrm>
          <a:custGeom>
            <a:rect b="b" l="l" r="r" t="t"/>
            <a:pathLst>
              <a:path extrusionOk="0" h="1068895" w="1004761">
                <a:moveTo>
                  <a:pt x="0" y="0"/>
                </a:moveTo>
                <a:lnTo>
                  <a:pt x="1004761" y="0"/>
                </a:lnTo>
                <a:lnTo>
                  <a:pt x="1004761" y="1068895"/>
                </a:lnTo>
                <a:lnTo>
                  <a:pt x="0" y="10688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324" name="Google Shape;1324;p74"/>
          <p:cNvSpPr/>
          <p:nvPr/>
        </p:nvSpPr>
        <p:spPr>
          <a:xfrm>
            <a:off x="687117" y="5302813"/>
            <a:ext cx="280595" cy="280595"/>
          </a:xfrm>
          <a:custGeom>
            <a:rect b="b" l="l" r="r" t="t"/>
            <a:pathLst>
              <a:path extrusionOk="0" h="1004761" w="1004761">
                <a:moveTo>
                  <a:pt x="0" y="0"/>
                </a:moveTo>
                <a:lnTo>
                  <a:pt x="1004761" y="0"/>
                </a:lnTo>
                <a:lnTo>
                  <a:pt x="1004761" y="1004761"/>
                </a:lnTo>
                <a:lnTo>
                  <a:pt x="0" y="10047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325" name="Google Shape;1325;p74"/>
          <p:cNvSpPr/>
          <p:nvPr/>
        </p:nvSpPr>
        <p:spPr>
          <a:xfrm>
            <a:off x="6306797" y="2121767"/>
            <a:ext cx="304996" cy="275640"/>
          </a:xfrm>
          <a:custGeom>
            <a:rect b="b" l="l" r="r" t="t"/>
            <a:pathLst>
              <a:path extrusionOk="0" h="987021" w="1092140">
                <a:moveTo>
                  <a:pt x="0" y="0"/>
                </a:moveTo>
                <a:lnTo>
                  <a:pt x="1092140" y="0"/>
                </a:lnTo>
                <a:lnTo>
                  <a:pt x="1092140" y="987021"/>
                </a:lnTo>
                <a:lnTo>
                  <a:pt x="0" y="9870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326" name="Google Shape;1326;p74"/>
          <p:cNvSpPr/>
          <p:nvPr/>
        </p:nvSpPr>
        <p:spPr>
          <a:xfrm>
            <a:off x="6287751" y="3087387"/>
            <a:ext cx="301165" cy="316561"/>
          </a:xfrm>
          <a:custGeom>
            <a:rect b="b" l="l" r="r" t="t"/>
            <a:pathLst>
              <a:path extrusionOk="0" h="1371600" w="1078420">
                <a:moveTo>
                  <a:pt x="0" y="0"/>
                </a:moveTo>
                <a:lnTo>
                  <a:pt x="1078420" y="0"/>
                </a:lnTo>
                <a:lnTo>
                  <a:pt x="1078420" y="1371600"/>
                </a:lnTo>
                <a:lnTo>
                  <a:pt x="0" y="1371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75"/>
          <p:cNvSpPr txBox="1"/>
          <p:nvPr/>
        </p:nvSpPr>
        <p:spPr>
          <a:xfrm>
            <a:off x="453147" y="1311522"/>
            <a:ext cx="4652864"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Raleway"/>
                <a:ea typeface="Raleway"/>
                <a:cs typeface="Raleway"/>
                <a:sym typeface="Raleway"/>
              </a:rPr>
              <a:t>Weight loss outcomes with FDA-approved medications</a:t>
            </a:r>
            <a:endParaRPr b="1" i="0" sz="3200" u="none" cap="none" strike="noStrike">
              <a:solidFill>
                <a:schemeClr val="accent1"/>
              </a:solidFill>
              <a:latin typeface="Raleway"/>
              <a:ea typeface="Raleway"/>
              <a:cs typeface="Raleway"/>
              <a:sym typeface="Raleway"/>
            </a:endParaRPr>
          </a:p>
        </p:txBody>
      </p:sp>
      <p:sp>
        <p:nvSpPr>
          <p:cNvPr id="1332" name="Google Shape;1332;p75"/>
          <p:cNvSpPr/>
          <p:nvPr/>
        </p:nvSpPr>
        <p:spPr>
          <a:xfrm>
            <a:off x="550863" y="3331835"/>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1333" name="Google Shape;1333;p75"/>
          <p:cNvPicPr preferRelativeResize="0"/>
          <p:nvPr/>
        </p:nvPicPr>
        <p:blipFill rotWithShape="1">
          <a:blip r:embed="rId3">
            <a:alphaModFix/>
          </a:blip>
          <a:srcRect b="9034" l="0" r="0" t="7376"/>
          <a:stretch/>
        </p:blipFill>
        <p:spPr>
          <a:xfrm>
            <a:off x="6212523" y="1011609"/>
            <a:ext cx="4723683" cy="4853635"/>
          </a:xfrm>
          <a:prstGeom prst="roundRect">
            <a:avLst>
              <a:gd fmla="val 4294" name="adj"/>
            </a:avLst>
          </a:prstGeom>
          <a:noFill/>
          <a:ln cap="flat" cmpd="sng" w="12700">
            <a:solidFill>
              <a:schemeClr val="accent1"/>
            </a:solidFill>
            <a:prstDash val="solid"/>
            <a:round/>
            <a:headEnd len="sm" w="sm" type="none"/>
            <a:tailEnd len="sm" w="sm" type="none"/>
          </a:ln>
        </p:spPr>
      </p:pic>
      <p:sp>
        <p:nvSpPr>
          <p:cNvPr id="1334" name="Google Shape;1334;p75"/>
          <p:cNvSpPr txBox="1"/>
          <p:nvPr/>
        </p:nvSpPr>
        <p:spPr>
          <a:xfrm>
            <a:off x="453147" y="3905874"/>
            <a:ext cx="465286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Weight loss reflects results at 72 weeks (trizepatide), 68 weeks (semaglutide, liraglutide), or 52 weeks (other medications).</a:t>
            </a:r>
            <a:endParaRPr b="0" i="0" sz="1800" u="none" cap="none" strike="noStrike">
              <a:solidFill>
                <a:schemeClr val="accen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76"/>
          <p:cNvSpPr txBox="1"/>
          <p:nvPr/>
        </p:nvSpPr>
        <p:spPr>
          <a:xfrm>
            <a:off x="453146" y="856804"/>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Bariatric surgery guidelines </a:t>
            </a:r>
            <a:endParaRPr b="1" i="0" sz="3600" u="none" cap="none" strike="noStrike">
              <a:solidFill>
                <a:schemeClr val="accent1"/>
              </a:solidFill>
              <a:latin typeface="Raleway"/>
              <a:ea typeface="Raleway"/>
              <a:cs typeface="Raleway"/>
              <a:sym typeface="Raleway"/>
            </a:endParaRPr>
          </a:p>
        </p:txBody>
      </p:sp>
      <p:sp>
        <p:nvSpPr>
          <p:cNvPr id="1340" name="Google Shape;1340;p76"/>
          <p:cNvSpPr/>
          <p:nvPr/>
        </p:nvSpPr>
        <p:spPr>
          <a:xfrm>
            <a:off x="550863" y="1769694"/>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41" name="Google Shape;1341;p76"/>
          <p:cNvSpPr txBox="1"/>
          <p:nvPr/>
        </p:nvSpPr>
        <p:spPr>
          <a:xfrm>
            <a:off x="988896" y="2250777"/>
            <a:ext cx="5478000" cy="330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F3F3F"/>
                </a:solidFill>
                <a:latin typeface="Raleway"/>
                <a:ea typeface="Raleway"/>
                <a:cs typeface="Raleway"/>
                <a:sym typeface="Raleway"/>
              </a:rPr>
              <a:t>BMI of 35 or more “regardless of presence, absence, or severity of obesity-related conditions”</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F3F3F"/>
                </a:solidFill>
                <a:latin typeface="Raleway"/>
                <a:ea typeface="Raleway"/>
                <a:cs typeface="Raleway"/>
                <a:sym typeface="Raleway"/>
              </a:rPr>
              <a:t>BMI 30-34.9 and metabolic disease</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F3F3F"/>
                </a:solidFill>
                <a:latin typeface="Raleway"/>
                <a:ea typeface="Raleway"/>
                <a:cs typeface="Raleway"/>
                <a:sym typeface="Raleway"/>
              </a:rPr>
              <a:t>BMI &gt; 30 who do not achieve substantial or durable  weight loss or obesity disease-related improvement using nonsurgical methods</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a:p>
            <a:pPr indent="0" lvl="0" marL="0" marR="0" rtl="0" algn="l">
              <a:lnSpc>
                <a:spcPct val="10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42" name="Google Shape;1342;p76"/>
          <p:cNvGrpSpPr/>
          <p:nvPr/>
        </p:nvGrpSpPr>
        <p:grpSpPr>
          <a:xfrm rot="-5400000">
            <a:off x="584129" y="2309809"/>
            <a:ext cx="244183" cy="244183"/>
            <a:chOff x="5931582" y="4864782"/>
            <a:chExt cx="328836" cy="328836"/>
          </a:xfrm>
        </p:grpSpPr>
        <p:sp>
          <p:nvSpPr>
            <p:cNvPr id="1343" name="Google Shape;1343;p76"/>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44" name="Google Shape;1344;p76"/>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45" name="Google Shape;1345;p76"/>
          <p:cNvGrpSpPr/>
          <p:nvPr/>
        </p:nvGrpSpPr>
        <p:grpSpPr>
          <a:xfrm rot="-5400000">
            <a:off x="584129" y="4182772"/>
            <a:ext cx="244183" cy="244183"/>
            <a:chOff x="5931582" y="4864782"/>
            <a:chExt cx="328836" cy="328836"/>
          </a:xfrm>
        </p:grpSpPr>
        <p:sp>
          <p:nvSpPr>
            <p:cNvPr id="1346" name="Google Shape;1346;p76"/>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47" name="Google Shape;1347;p76"/>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1348" name="Google Shape;1348;p76"/>
          <p:cNvPicPr preferRelativeResize="0"/>
          <p:nvPr/>
        </p:nvPicPr>
        <p:blipFill rotWithShape="1">
          <a:blip r:embed="rId3">
            <a:alphaModFix/>
          </a:blip>
          <a:srcRect b="0" l="29224" r="8122" t="18069"/>
          <a:stretch/>
        </p:blipFill>
        <p:spPr>
          <a:xfrm>
            <a:off x="6043808" y="2335663"/>
            <a:ext cx="6148192" cy="452233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title"/>
          </p:nvPr>
        </p:nvSpPr>
        <p:spPr>
          <a:xfrm>
            <a:off x="436920" y="1095390"/>
            <a:ext cx="4194851" cy="116654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Raleway"/>
              <a:buNone/>
            </a:pPr>
            <a:r>
              <a:rPr b="1" lang="en-US" sz="3600">
                <a:solidFill>
                  <a:schemeClr val="accent1"/>
                </a:solidFill>
                <a:latin typeface="Raleway"/>
                <a:ea typeface="Raleway"/>
                <a:cs typeface="Raleway"/>
                <a:sym typeface="Raleway"/>
              </a:rPr>
              <a:t>Pathogenesis of obesity</a:t>
            </a:r>
            <a:endParaRPr/>
          </a:p>
        </p:txBody>
      </p:sp>
      <p:sp>
        <p:nvSpPr>
          <p:cNvPr id="141" name="Google Shape;141;p23"/>
          <p:cNvSpPr/>
          <p:nvPr/>
        </p:nvSpPr>
        <p:spPr>
          <a:xfrm>
            <a:off x="571188" y="2434206"/>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2" name="Google Shape;142;p23"/>
          <p:cNvSpPr/>
          <p:nvPr/>
        </p:nvSpPr>
        <p:spPr>
          <a:xfrm>
            <a:off x="436921" y="2871704"/>
            <a:ext cx="6271308"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aleway"/>
                <a:ea typeface="Raleway"/>
                <a:cs typeface="Raleway"/>
                <a:sym typeface="Raleway"/>
              </a:rPr>
              <a:t>Obesity pathogenesis involves two related but distinct processes</a:t>
            </a:r>
            <a:endParaRPr b="0" i="0" sz="1400" u="none" cap="none" strike="noStrike">
              <a:solidFill>
                <a:srgbClr val="000000"/>
              </a:solidFill>
              <a:latin typeface="Arial"/>
              <a:ea typeface="Arial"/>
              <a:cs typeface="Arial"/>
              <a:sym typeface="Arial"/>
            </a:endParaRPr>
          </a:p>
        </p:txBody>
      </p:sp>
      <p:sp>
        <p:nvSpPr>
          <p:cNvPr id="143" name="Google Shape;143;p23"/>
          <p:cNvSpPr/>
          <p:nvPr/>
        </p:nvSpPr>
        <p:spPr>
          <a:xfrm>
            <a:off x="1085538" y="4618573"/>
            <a:ext cx="2340116"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Sustained positive energy balance (energy intake &gt; energy expenditure)</a:t>
            </a:r>
            <a:endParaRPr b="0" i="0" sz="1800" u="none" cap="none" strike="noStrike">
              <a:solidFill>
                <a:schemeClr val="dk1"/>
              </a:solidFill>
              <a:latin typeface="Raleway"/>
              <a:ea typeface="Raleway"/>
              <a:cs typeface="Raleway"/>
              <a:sym typeface="Raleway"/>
            </a:endParaRPr>
          </a:p>
        </p:txBody>
      </p:sp>
      <p:grpSp>
        <p:nvGrpSpPr>
          <p:cNvPr id="144" name="Google Shape;144;p23"/>
          <p:cNvGrpSpPr/>
          <p:nvPr/>
        </p:nvGrpSpPr>
        <p:grpSpPr>
          <a:xfrm>
            <a:off x="519080" y="4083042"/>
            <a:ext cx="966992" cy="914884"/>
            <a:chOff x="971926" y="3964728"/>
            <a:chExt cx="966992" cy="914884"/>
          </a:xfrm>
        </p:grpSpPr>
        <p:sp>
          <p:nvSpPr>
            <p:cNvPr id="145" name="Google Shape;145;p23"/>
            <p:cNvSpPr/>
            <p:nvPr/>
          </p:nvSpPr>
          <p:spPr>
            <a:xfrm rot="5400000">
              <a:off x="1024034" y="3964728"/>
              <a:ext cx="914884" cy="914884"/>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6" name="Google Shape;146;p23"/>
            <p:cNvSpPr/>
            <p:nvPr/>
          </p:nvSpPr>
          <p:spPr>
            <a:xfrm>
              <a:off x="971926" y="3964728"/>
              <a:ext cx="670951" cy="535531"/>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2400"/>
                <a:buFont typeface="Arial"/>
                <a:buNone/>
              </a:pPr>
              <a:r>
                <a:rPr b="0" i="0" lang="en-US" sz="2400" u="none" cap="none" strike="noStrike">
                  <a:solidFill>
                    <a:schemeClr val="lt1"/>
                  </a:solidFill>
                  <a:latin typeface="Montserrat Light"/>
                  <a:ea typeface="Montserrat Light"/>
                  <a:cs typeface="Montserrat Light"/>
                  <a:sym typeface="Montserrat Light"/>
                </a:rPr>
                <a:t>01</a:t>
              </a:r>
              <a:endParaRPr b="0" i="0" sz="1400" u="none" cap="none" strike="noStrike">
                <a:solidFill>
                  <a:srgbClr val="000000"/>
                </a:solidFill>
                <a:latin typeface="Arial"/>
                <a:ea typeface="Arial"/>
                <a:cs typeface="Arial"/>
                <a:sym typeface="Arial"/>
              </a:endParaRPr>
            </a:p>
          </p:txBody>
        </p:sp>
      </p:grpSp>
      <p:sp>
        <p:nvSpPr>
          <p:cNvPr id="147" name="Google Shape;147;p23"/>
          <p:cNvSpPr/>
          <p:nvPr/>
        </p:nvSpPr>
        <p:spPr>
          <a:xfrm>
            <a:off x="4073096" y="4618573"/>
            <a:ext cx="2340116"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Resetting of the body weight “set point” at an increased value</a:t>
            </a:r>
            <a:endParaRPr b="0" i="0" sz="1800" u="none" cap="none" strike="noStrike">
              <a:solidFill>
                <a:schemeClr val="dk1"/>
              </a:solidFill>
              <a:latin typeface="Raleway"/>
              <a:ea typeface="Raleway"/>
              <a:cs typeface="Raleway"/>
              <a:sym typeface="Raleway"/>
            </a:endParaRPr>
          </a:p>
        </p:txBody>
      </p:sp>
      <p:grpSp>
        <p:nvGrpSpPr>
          <p:cNvPr id="148" name="Google Shape;148;p23"/>
          <p:cNvGrpSpPr/>
          <p:nvPr/>
        </p:nvGrpSpPr>
        <p:grpSpPr>
          <a:xfrm>
            <a:off x="3506638" y="4083042"/>
            <a:ext cx="966992" cy="914884"/>
            <a:chOff x="3959484" y="3964728"/>
            <a:chExt cx="966992" cy="914884"/>
          </a:xfrm>
        </p:grpSpPr>
        <p:sp>
          <p:nvSpPr>
            <p:cNvPr id="149" name="Google Shape;149;p23"/>
            <p:cNvSpPr/>
            <p:nvPr/>
          </p:nvSpPr>
          <p:spPr>
            <a:xfrm rot="5400000">
              <a:off x="4011592" y="3964728"/>
              <a:ext cx="914884" cy="914884"/>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50" name="Google Shape;150;p23"/>
            <p:cNvSpPr/>
            <p:nvPr/>
          </p:nvSpPr>
          <p:spPr>
            <a:xfrm>
              <a:off x="3959484" y="3964728"/>
              <a:ext cx="670951" cy="50603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2400"/>
                <a:buFont typeface="Arial"/>
                <a:buNone/>
              </a:pPr>
              <a:r>
                <a:rPr b="0" i="0" lang="en-US" sz="2400" u="none" cap="none" strike="noStrike">
                  <a:solidFill>
                    <a:schemeClr val="lt1"/>
                  </a:solidFill>
                  <a:latin typeface="Montserrat Light"/>
                  <a:ea typeface="Montserrat Light"/>
                  <a:cs typeface="Montserrat Light"/>
                  <a:sym typeface="Montserrat Light"/>
                </a:rPr>
                <a:t>02</a:t>
              </a:r>
              <a:endParaRPr b="0" i="0" sz="1400" u="none" cap="none" strike="noStrike">
                <a:solidFill>
                  <a:srgbClr val="000000"/>
                </a:solidFill>
                <a:latin typeface="Arial"/>
                <a:ea typeface="Arial"/>
                <a:cs typeface="Arial"/>
                <a:sym typeface="Arial"/>
              </a:endParaRPr>
            </a:p>
          </p:txBody>
        </p:sp>
      </p:grpSp>
      <p:grpSp>
        <p:nvGrpSpPr>
          <p:cNvPr id="151" name="Google Shape;151;p23"/>
          <p:cNvGrpSpPr/>
          <p:nvPr/>
        </p:nvGrpSpPr>
        <p:grpSpPr>
          <a:xfrm flipH="1">
            <a:off x="10401301" y="488563"/>
            <a:ext cx="1790700" cy="1273509"/>
            <a:chOff x="0" y="-32726"/>
            <a:chExt cx="1790700" cy="1273509"/>
          </a:xfrm>
        </p:grpSpPr>
        <p:sp>
          <p:nvSpPr>
            <p:cNvPr id="152" name="Google Shape;152;p23"/>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53" name="Google Shape;153;p23"/>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154" name="Google Shape;154;p23"/>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55" name="Google Shape;155;p23"/>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p:tgtEl>
                                          <p:spTgt spid="142"/>
                                        </p:tgtEl>
                                        <p:attrNameLst>
                                          <p:attrName>ppt_x</p:attrName>
                                        </p:attrNameLst>
                                      </p:cBhvr>
                                      <p:tavLst>
                                        <p:tav fmla="" tm="0">
                                          <p:val>
                                            <p:strVal val="#ppt_x-1"/>
                                          </p:val>
                                        </p:tav>
                                        <p:tav fmla="" tm="100000">
                                          <p:val>
                                            <p:strVal val="#ppt_x"/>
                                          </p:val>
                                        </p:tav>
                                      </p:tavLst>
                                    </p:anim>
                                  </p:childTnLst>
                                </p:cTn>
                              </p:par>
                            </p:childTnLst>
                          </p:cTn>
                        </p:par>
                        <p:par>
                          <p:cTn fill="hold">
                            <p:stCondLst>
                              <p:cond delay="750"/>
                            </p:stCondLst>
                            <p:childTnLst>
                              <p:par>
                                <p:cTn fill="hold" nodeType="afterEffect" presetClass="entr" presetID="2" presetSubtype="4">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750"/>
                                        <p:tgtEl>
                                          <p:spTgt spid="148"/>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750"/>
                                        <p:tgtEl>
                                          <p:spTgt spid="1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77"/>
          <p:cNvSpPr/>
          <p:nvPr/>
        </p:nvSpPr>
        <p:spPr>
          <a:xfrm>
            <a:off x="1291474" y="2007910"/>
            <a:ext cx="9634193" cy="4025245"/>
          </a:xfrm>
          <a:prstGeom prst="roundRect">
            <a:avLst>
              <a:gd fmla="val 5151" name="adj"/>
            </a:avLst>
          </a:prstGeom>
          <a:solidFill>
            <a:srgbClr val="FFFF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54" name="Google Shape;1354;p77"/>
          <p:cNvSpPr txBox="1"/>
          <p:nvPr/>
        </p:nvSpPr>
        <p:spPr>
          <a:xfrm>
            <a:off x="2742293" y="673019"/>
            <a:ext cx="670741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Types of Bariatric surgeries </a:t>
            </a:r>
            <a:endParaRPr b="1" i="0" sz="3600" u="none" cap="none" strike="noStrike">
              <a:solidFill>
                <a:schemeClr val="accent1"/>
              </a:solidFill>
              <a:latin typeface="Raleway"/>
              <a:ea typeface="Raleway"/>
              <a:cs typeface="Raleway"/>
              <a:sym typeface="Raleway"/>
            </a:endParaRPr>
          </a:p>
        </p:txBody>
      </p:sp>
      <p:sp>
        <p:nvSpPr>
          <p:cNvPr id="1355" name="Google Shape;1355;p77"/>
          <p:cNvSpPr/>
          <p:nvPr/>
        </p:nvSpPr>
        <p:spPr>
          <a:xfrm>
            <a:off x="5838825" y="1585909"/>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1356" name="Google Shape;1356;p77"/>
          <p:cNvPicPr preferRelativeResize="0"/>
          <p:nvPr/>
        </p:nvPicPr>
        <p:blipFill rotWithShape="1">
          <a:blip r:embed="rId3">
            <a:alphaModFix/>
          </a:blip>
          <a:srcRect b="13047" l="0" r="0" t="0"/>
          <a:stretch/>
        </p:blipFill>
        <p:spPr>
          <a:xfrm>
            <a:off x="1538007" y="2228948"/>
            <a:ext cx="9127322" cy="36345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78"/>
          <p:cNvSpPr txBox="1"/>
          <p:nvPr/>
        </p:nvSpPr>
        <p:spPr>
          <a:xfrm>
            <a:off x="453146" y="598858"/>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Sleeve gastrectomy </a:t>
            </a:r>
            <a:endParaRPr b="1" i="0" sz="3600" u="none" cap="none" strike="noStrike">
              <a:solidFill>
                <a:schemeClr val="accent1"/>
              </a:solidFill>
              <a:latin typeface="Raleway"/>
              <a:ea typeface="Raleway"/>
              <a:cs typeface="Raleway"/>
              <a:sym typeface="Raleway"/>
            </a:endParaRPr>
          </a:p>
        </p:txBody>
      </p:sp>
      <p:sp>
        <p:nvSpPr>
          <p:cNvPr id="1362" name="Google Shape;1362;p78"/>
          <p:cNvSpPr/>
          <p:nvPr/>
        </p:nvSpPr>
        <p:spPr>
          <a:xfrm>
            <a:off x="550863" y="151174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63" name="Google Shape;1363;p78"/>
          <p:cNvSpPr txBox="1"/>
          <p:nvPr/>
        </p:nvSpPr>
        <p:spPr>
          <a:xfrm>
            <a:off x="988896" y="1992831"/>
            <a:ext cx="5478000" cy="406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80 percent of the stomach is removed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Significantly reduces the amount of food and calories consumed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Expected excess weight loss at 2 years: 50 - 70%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(Excess weight loss - percent of weight lost in excess of ideal body weight)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Optimal candidates - Metabolic disease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Pros - Improves metabolic disease, maintains small intestinal anatomy, micronutrient deficiencies infrequent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Cons - No long term succe</a:t>
            </a:r>
            <a:r>
              <a:rPr lang="en-US" sz="1800">
                <a:solidFill>
                  <a:schemeClr val="dk1"/>
                </a:solidFill>
                <a:latin typeface="Raleway"/>
                <a:ea typeface="Raleway"/>
                <a:cs typeface="Raleway"/>
                <a:sym typeface="Raleway"/>
              </a:rPr>
              <a:t>ss</a:t>
            </a:r>
            <a:r>
              <a:rPr b="0" i="0" lang="en-US" sz="1800" u="none" cap="none" strike="noStrike">
                <a:solidFill>
                  <a:schemeClr val="dk1"/>
                </a:solidFill>
                <a:latin typeface="Raleway"/>
                <a:ea typeface="Raleway"/>
                <a:cs typeface="Raleway"/>
                <a:sym typeface="Raleway"/>
              </a:rPr>
              <a:t> data, </a:t>
            </a:r>
            <a:r>
              <a:rPr lang="en-US" sz="1800">
                <a:solidFill>
                  <a:schemeClr val="dk1"/>
                </a:solidFill>
                <a:latin typeface="Raleway"/>
                <a:ea typeface="Raleway"/>
                <a:cs typeface="Raleway"/>
                <a:sym typeface="Raleway"/>
              </a:rPr>
              <a:t>irreversible</a:t>
            </a:r>
            <a:r>
              <a:rPr b="0" i="0" lang="en-US" sz="1800" u="none" cap="none" strike="noStrike">
                <a:solidFill>
                  <a:schemeClr val="dk1"/>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grpSp>
        <p:nvGrpSpPr>
          <p:cNvPr id="1364" name="Google Shape;1364;p78"/>
          <p:cNvGrpSpPr/>
          <p:nvPr/>
        </p:nvGrpSpPr>
        <p:grpSpPr>
          <a:xfrm rot="-5400000">
            <a:off x="584129" y="2051863"/>
            <a:ext cx="244183" cy="244183"/>
            <a:chOff x="5931582" y="4864782"/>
            <a:chExt cx="328836" cy="328836"/>
          </a:xfrm>
        </p:grpSpPr>
        <p:sp>
          <p:nvSpPr>
            <p:cNvPr id="1365" name="Google Shape;1365;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66" name="Google Shape;1366;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67" name="Google Shape;1367;p78"/>
          <p:cNvGrpSpPr/>
          <p:nvPr/>
        </p:nvGrpSpPr>
        <p:grpSpPr>
          <a:xfrm rot="-5400000">
            <a:off x="584129" y="2491952"/>
            <a:ext cx="244183" cy="244183"/>
            <a:chOff x="5931582" y="4864782"/>
            <a:chExt cx="328836" cy="328836"/>
          </a:xfrm>
        </p:grpSpPr>
        <p:sp>
          <p:nvSpPr>
            <p:cNvPr id="1368" name="Google Shape;1368;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69" name="Google Shape;1369;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70" name="Google Shape;1370;p78"/>
          <p:cNvGrpSpPr/>
          <p:nvPr/>
        </p:nvGrpSpPr>
        <p:grpSpPr>
          <a:xfrm rot="-5400000">
            <a:off x="584129" y="3180497"/>
            <a:ext cx="244183" cy="244183"/>
            <a:chOff x="5931582" y="4864782"/>
            <a:chExt cx="328836" cy="328836"/>
          </a:xfrm>
        </p:grpSpPr>
        <p:sp>
          <p:nvSpPr>
            <p:cNvPr id="1371" name="Google Shape;1371;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72" name="Google Shape;1372;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73" name="Google Shape;1373;p78"/>
          <p:cNvGrpSpPr/>
          <p:nvPr/>
        </p:nvGrpSpPr>
        <p:grpSpPr>
          <a:xfrm rot="-5400000">
            <a:off x="584129" y="3603118"/>
            <a:ext cx="244183" cy="244183"/>
            <a:chOff x="5931582" y="4864782"/>
            <a:chExt cx="328836" cy="328836"/>
          </a:xfrm>
        </p:grpSpPr>
        <p:sp>
          <p:nvSpPr>
            <p:cNvPr id="1374" name="Google Shape;1374;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75" name="Google Shape;1375;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76" name="Google Shape;1376;p78"/>
          <p:cNvGrpSpPr/>
          <p:nvPr/>
        </p:nvGrpSpPr>
        <p:grpSpPr>
          <a:xfrm rot="-5400000">
            <a:off x="584129" y="4313771"/>
            <a:ext cx="244183" cy="244183"/>
            <a:chOff x="5931582" y="4864782"/>
            <a:chExt cx="328836" cy="328836"/>
          </a:xfrm>
        </p:grpSpPr>
        <p:sp>
          <p:nvSpPr>
            <p:cNvPr id="1377" name="Google Shape;1377;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78" name="Google Shape;1378;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79" name="Google Shape;1379;p78"/>
          <p:cNvGrpSpPr/>
          <p:nvPr/>
        </p:nvGrpSpPr>
        <p:grpSpPr>
          <a:xfrm rot="-5400000">
            <a:off x="584129" y="4745819"/>
            <a:ext cx="244183" cy="244183"/>
            <a:chOff x="5931582" y="4864782"/>
            <a:chExt cx="328836" cy="328836"/>
          </a:xfrm>
        </p:grpSpPr>
        <p:sp>
          <p:nvSpPr>
            <p:cNvPr id="1380" name="Google Shape;1380;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81" name="Google Shape;1381;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82" name="Google Shape;1382;p78"/>
          <p:cNvGrpSpPr/>
          <p:nvPr/>
        </p:nvGrpSpPr>
        <p:grpSpPr>
          <a:xfrm rot="-5400000">
            <a:off x="584129" y="5719631"/>
            <a:ext cx="244183" cy="244183"/>
            <a:chOff x="5931582" y="4864782"/>
            <a:chExt cx="328836" cy="328836"/>
          </a:xfrm>
        </p:grpSpPr>
        <p:sp>
          <p:nvSpPr>
            <p:cNvPr id="1383" name="Google Shape;1383;p78"/>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84" name="Google Shape;1384;p78"/>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1385" name="Google Shape;1385;p78"/>
          <p:cNvSpPr/>
          <p:nvPr/>
        </p:nvSpPr>
        <p:spPr>
          <a:xfrm>
            <a:off x="7164371" y="1972951"/>
            <a:ext cx="4072380" cy="4025245"/>
          </a:xfrm>
          <a:prstGeom prst="roundRect">
            <a:avLst>
              <a:gd fmla="val 6088" name="adj"/>
            </a:avLst>
          </a:prstGeom>
          <a:solidFill>
            <a:srgbClr val="FFFF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1386" name="Google Shape;1386;p78"/>
          <p:cNvPicPr preferRelativeResize="0"/>
          <p:nvPr/>
        </p:nvPicPr>
        <p:blipFill rotWithShape="1">
          <a:blip r:embed="rId3">
            <a:alphaModFix/>
          </a:blip>
          <a:srcRect b="0" l="0" r="0" t="0"/>
          <a:stretch/>
        </p:blipFill>
        <p:spPr>
          <a:xfrm>
            <a:off x="7400044" y="2208282"/>
            <a:ext cx="3629319" cy="35357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79"/>
          <p:cNvSpPr txBox="1"/>
          <p:nvPr/>
        </p:nvSpPr>
        <p:spPr>
          <a:xfrm>
            <a:off x="453146" y="598858"/>
            <a:ext cx="670741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Roux- en -Y Gastric Bypass </a:t>
            </a:r>
            <a:endParaRPr b="1" i="0" sz="3600" u="none" cap="none" strike="noStrike">
              <a:solidFill>
                <a:schemeClr val="accent1"/>
              </a:solidFill>
              <a:latin typeface="Raleway"/>
              <a:ea typeface="Raleway"/>
              <a:cs typeface="Raleway"/>
              <a:sym typeface="Raleway"/>
            </a:endParaRPr>
          </a:p>
        </p:txBody>
      </p:sp>
      <p:sp>
        <p:nvSpPr>
          <p:cNvPr id="1392" name="Google Shape;1392;p79"/>
          <p:cNvSpPr/>
          <p:nvPr/>
        </p:nvSpPr>
        <p:spPr>
          <a:xfrm>
            <a:off x="550863" y="151174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93" name="Google Shape;1393;p79"/>
          <p:cNvSpPr txBox="1"/>
          <p:nvPr/>
        </p:nvSpPr>
        <p:spPr>
          <a:xfrm>
            <a:off x="988896" y="1992831"/>
            <a:ext cx="5477892" cy="41857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Stomach is completely divided into a small proximal gastric pouch leaving a large “bypassed” gastric remnant in situ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The pouch is attached to a “roux” limb of small bowel , bypassing large gastric remnant, all of the duodenum and portion of proximal small intestine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Optimal candidates - Higher BMI, GERD,  Type 2 DM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Expected excess weight loss at 2 years:60 - 75%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Pros - Greater improvement in metabolic disease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Cons - Increased risk of malabsorptive complications</a:t>
            </a:r>
            <a:endParaRPr b="0" i="0" sz="1400" u="none" cap="none" strike="noStrike">
              <a:solidFill>
                <a:srgbClr val="000000"/>
              </a:solidFill>
              <a:latin typeface="Arial"/>
              <a:ea typeface="Arial"/>
              <a:cs typeface="Arial"/>
              <a:sym typeface="Arial"/>
            </a:endParaRPr>
          </a:p>
        </p:txBody>
      </p:sp>
      <p:grpSp>
        <p:nvGrpSpPr>
          <p:cNvPr id="1394" name="Google Shape;1394;p79"/>
          <p:cNvGrpSpPr/>
          <p:nvPr/>
        </p:nvGrpSpPr>
        <p:grpSpPr>
          <a:xfrm rot="-5400000">
            <a:off x="584129" y="2051863"/>
            <a:ext cx="244183" cy="244183"/>
            <a:chOff x="5931582" y="4864782"/>
            <a:chExt cx="328836" cy="328836"/>
          </a:xfrm>
        </p:grpSpPr>
        <p:sp>
          <p:nvSpPr>
            <p:cNvPr id="1395" name="Google Shape;1395;p7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96" name="Google Shape;1396;p7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397" name="Google Shape;1397;p79"/>
          <p:cNvGrpSpPr/>
          <p:nvPr/>
        </p:nvGrpSpPr>
        <p:grpSpPr>
          <a:xfrm rot="-5400000">
            <a:off x="584129" y="3020242"/>
            <a:ext cx="244183" cy="244183"/>
            <a:chOff x="5931582" y="4864782"/>
            <a:chExt cx="328836" cy="328836"/>
          </a:xfrm>
        </p:grpSpPr>
        <p:sp>
          <p:nvSpPr>
            <p:cNvPr id="1398" name="Google Shape;1398;p7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399" name="Google Shape;1399;p7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00" name="Google Shape;1400;p79"/>
          <p:cNvGrpSpPr/>
          <p:nvPr/>
        </p:nvGrpSpPr>
        <p:grpSpPr>
          <a:xfrm rot="-5400000">
            <a:off x="584129" y="4002684"/>
            <a:ext cx="244183" cy="244183"/>
            <a:chOff x="5931582" y="4864782"/>
            <a:chExt cx="328836" cy="328836"/>
          </a:xfrm>
        </p:grpSpPr>
        <p:sp>
          <p:nvSpPr>
            <p:cNvPr id="1401" name="Google Shape;1401;p7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02" name="Google Shape;1402;p7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03" name="Google Shape;1403;p79"/>
          <p:cNvGrpSpPr/>
          <p:nvPr/>
        </p:nvGrpSpPr>
        <p:grpSpPr>
          <a:xfrm rot="-5400000">
            <a:off x="584129" y="4698684"/>
            <a:ext cx="244183" cy="244183"/>
            <a:chOff x="5931582" y="4864782"/>
            <a:chExt cx="328836" cy="328836"/>
          </a:xfrm>
        </p:grpSpPr>
        <p:sp>
          <p:nvSpPr>
            <p:cNvPr id="1404" name="Google Shape;1404;p7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05" name="Google Shape;1405;p7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06" name="Google Shape;1406;p79"/>
          <p:cNvGrpSpPr/>
          <p:nvPr/>
        </p:nvGrpSpPr>
        <p:grpSpPr>
          <a:xfrm rot="-5400000">
            <a:off x="584129" y="5125743"/>
            <a:ext cx="244183" cy="244183"/>
            <a:chOff x="5931582" y="4864782"/>
            <a:chExt cx="328836" cy="328836"/>
          </a:xfrm>
        </p:grpSpPr>
        <p:sp>
          <p:nvSpPr>
            <p:cNvPr id="1407" name="Google Shape;1407;p7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08" name="Google Shape;1408;p7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1409" name="Google Shape;1409;p79"/>
          <p:cNvSpPr/>
          <p:nvPr/>
        </p:nvSpPr>
        <p:spPr>
          <a:xfrm>
            <a:off x="7164371" y="1972951"/>
            <a:ext cx="4072380" cy="4025245"/>
          </a:xfrm>
          <a:prstGeom prst="roundRect">
            <a:avLst>
              <a:gd fmla="val 6088" name="adj"/>
            </a:avLst>
          </a:prstGeom>
          <a:solidFill>
            <a:srgbClr val="FFFF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410" name="Google Shape;1410;p79"/>
          <p:cNvGrpSpPr/>
          <p:nvPr/>
        </p:nvGrpSpPr>
        <p:grpSpPr>
          <a:xfrm rot="-5400000">
            <a:off x="584129" y="5545513"/>
            <a:ext cx="244183" cy="244183"/>
            <a:chOff x="5931582" y="4864782"/>
            <a:chExt cx="328836" cy="328836"/>
          </a:xfrm>
        </p:grpSpPr>
        <p:sp>
          <p:nvSpPr>
            <p:cNvPr id="1411" name="Google Shape;1411;p79"/>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12" name="Google Shape;1412;p79"/>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1413" name="Google Shape;1413;p79"/>
          <p:cNvPicPr preferRelativeResize="0"/>
          <p:nvPr/>
        </p:nvPicPr>
        <p:blipFill rotWithShape="1">
          <a:blip r:embed="rId3">
            <a:alphaModFix/>
          </a:blip>
          <a:srcRect b="0" l="0" r="0" t="0"/>
          <a:stretch/>
        </p:blipFill>
        <p:spPr>
          <a:xfrm>
            <a:off x="7230691" y="2809070"/>
            <a:ext cx="3930645" cy="24094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80"/>
          <p:cNvSpPr txBox="1"/>
          <p:nvPr/>
        </p:nvSpPr>
        <p:spPr>
          <a:xfrm>
            <a:off x="453146" y="598858"/>
            <a:ext cx="101708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accent1"/>
                </a:solidFill>
                <a:latin typeface="Raleway"/>
                <a:ea typeface="Raleway"/>
                <a:cs typeface="Raleway"/>
                <a:sym typeface="Raleway"/>
              </a:rPr>
              <a:t>Biliopancreatic Diversion with Duodenal switch </a:t>
            </a:r>
            <a:endParaRPr b="1" i="0" sz="3200" u="none" cap="none" strike="noStrike">
              <a:solidFill>
                <a:schemeClr val="accent1"/>
              </a:solidFill>
              <a:latin typeface="Raleway"/>
              <a:ea typeface="Raleway"/>
              <a:cs typeface="Raleway"/>
              <a:sym typeface="Raleway"/>
            </a:endParaRPr>
          </a:p>
        </p:txBody>
      </p:sp>
      <p:sp>
        <p:nvSpPr>
          <p:cNvPr id="1419" name="Google Shape;1419;p80"/>
          <p:cNvSpPr/>
          <p:nvPr/>
        </p:nvSpPr>
        <p:spPr>
          <a:xfrm>
            <a:off x="550863" y="151174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20" name="Google Shape;1420;p80"/>
          <p:cNvSpPr txBox="1"/>
          <p:nvPr/>
        </p:nvSpPr>
        <p:spPr>
          <a:xfrm>
            <a:off x="988896" y="1992831"/>
            <a:ext cx="5477892" cy="41857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Partial gastrectomy removing 70- 80%greater curvature of the stomach sparing pylorus and a small portion of the duodenum and creation of a Roux en Y duodenoenterostomy bypassing a large portion of the intestine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Optimal candidates - Higher BMI, Type 2 DM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Expected excess weight loss at 2 years:70- 80%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Pros - Greatest amount of weight loss and resolution of metabolic disease and resolution of metabolic disease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Cons - Increased risk of macro and micronutrient deficiencies over bypass </a:t>
            </a:r>
            <a:endParaRPr b="0" i="0" sz="1400" u="none" cap="none" strike="noStrike">
              <a:solidFill>
                <a:srgbClr val="000000"/>
              </a:solidFill>
              <a:latin typeface="Arial"/>
              <a:ea typeface="Arial"/>
              <a:cs typeface="Arial"/>
              <a:sym typeface="Arial"/>
            </a:endParaRPr>
          </a:p>
        </p:txBody>
      </p:sp>
      <p:grpSp>
        <p:nvGrpSpPr>
          <p:cNvPr id="1421" name="Google Shape;1421;p80"/>
          <p:cNvGrpSpPr/>
          <p:nvPr/>
        </p:nvGrpSpPr>
        <p:grpSpPr>
          <a:xfrm rot="-5400000">
            <a:off x="584129" y="2051863"/>
            <a:ext cx="244183" cy="244183"/>
            <a:chOff x="5931582" y="4864782"/>
            <a:chExt cx="328836" cy="328836"/>
          </a:xfrm>
        </p:grpSpPr>
        <p:sp>
          <p:nvSpPr>
            <p:cNvPr id="1422" name="Google Shape;1422;p8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23" name="Google Shape;1423;p8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24" name="Google Shape;1424;p80"/>
          <p:cNvGrpSpPr/>
          <p:nvPr/>
        </p:nvGrpSpPr>
        <p:grpSpPr>
          <a:xfrm rot="-5400000">
            <a:off x="584129" y="3576423"/>
            <a:ext cx="244183" cy="244183"/>
            <a:chOff x="5931582" y="4864782"/>
            <a:chExt cx="328836" cy="328836"/>
          </a:xfrm>
        </p:grpSpPr>
        <p:sp>
          <p:nvSpPr>
            <p:cNvPr id="1425" name="Google Shape;1425;p8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26" name="Google Shape;1426;p8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27" name="Google Shape;1427;p80"/>
          <p:cNvGrpSpPr/>
          <p:nvPr/>
        </p:nvGrpSpPr>
        <p:grpSpPr>
          <a:xfrm rot="-5400000">
            <a:off x="584129" y="3993257"/>
            <a:ext cx="244183" cy="244183"/>
            <a:chOff x="5931582" y="4864782"/>
            <a:chExt cx="328836" cy="328836"/>
          </a:xfrm>
        </p:grpSpPr>
        <p:sp>
          <p:nvSpPr>
            <p:cNvPr id="1428" name="Google Shape;1428;p8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29" name="Google Shape;1429;p8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30" name="Google Shape;1430;p80"/>
          <p:cNvGrpSpPr/>
          <p:nvPr/>
        </p:nvGrpSpPr>
        <p:grpSpPr>
          <a:xfrm rot="-5400000">
            <a:off x="584129" y="4434731"/>
            <a:ext cx="244183" cy="244183"/>
            <a:chOff x="5931582" y="4864782"/>
            <a:chExt cx="328836" cy="328836"/>
          </a:xfrm>
        </p:grpSpPr>
        <p:sp>
          <p:nvSpPr>
            <p:cNvPr id="1431" name="Google Shape;1431;p8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32" name="Google Shape;1432;p8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1433" name="Google Shape;1433;p80"/>
          <p:cNvSpPr/>
          <p:nvPr/>
        </p:nvSpPr>
        <p:spPr>
          <a:xfrm>
            <a:off x="7164371" y="1972951"/>
            <a:ext cx="4072380" cy="4025245"/>
          </a:xfrm>
          <a:prstGeom prst="roundRect">
            <a:avLst>
              <a:gd fmla="val 6088" name="adj"/>
            </a:avLst>
          </a:prstGeom>
          <a:solidFill>
            <a:srgbClr val="FFFF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434" name="Google Shape;1434;p80"/>
          <p:cNvGrpSpPr/>
          <p:nvPr/>
        </p:nvGrpSpPr>
        <p:grpSpPr>
          <a:xfrm rot="-5400000">
            <a:off x="584129" y="5413535"/>
            <a:ext cx="244183" cy="244183"/>
            <a:chOff x="5931582" y="4864782"/>
            <a:chExt cx="328836" cy="328836"/>
          </a:xfrm>
        </p:grpSpPr>
        <p:sp>
          <p:nvSpPr>
            <p:cNvPr id="1435" name="Google Shape;1435;p80"/>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36" name="Google Shape;1436;p80"/>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1437" name="Google Shape;1437;p80"/>
          <p:cNvPicPr preferRelativeResize="0"/>
          <p:nvPr/>
        </p:nvPicPr>
        <p:blipFill rotWithShape="1">
          <a:blip r:embed="rId3">
            <a:alphaModFix/>
          </a:blip>
          <a:srcRect b="0" l="7338" r="8818" t="0"/>
          <a:stretch/>
        </p:blipFill>
        <p:spPr>
          <a:xfrm>
            <a:off x="7324627" y="2331679"/>
            <a:ext cx="3761295" cy="330806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81"/>
          <p:cNvSpPr txBox="1"/>
          <p:nvPr/>
        </p:nvSpPr>
        <p:spPr>
          <a:xfrm>
            <a:off x="453146" y="598858"/>
            <a:ext cx="1017086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Laparoscopic adjustable gastric banding</a:t>
            </a:r>
            <a:endParaRPr b="1" i="0" sz="3600" u="none" cap="none" strike="noStrike">
              <a:solidFill>
                <a:schemeClr val="accent1"/>
              </a:solidFill>
              <a:latin typeface="Raleway"/>
              <a:ea typeface="Raleway"/>
              <a:cs typeface="Raleway"/>
              <a:sym typeface="Raleway"/>
            </a:endParaRPr>
          </a:p>
        </p:txBody>
      </p:sp>
      <p:sp>
        <p:nvSpPr>
          <p:cNvPr id="1443" name="Google Shape;1443;p81"/>
          <p:cNvSpPr/>
          <p:nvPr/>
        </p:nvSpPr>
        <p:spPr>
          <a:xfrm>
            <a:off x="550863" y="151174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44" name="Google Shape;1444;p81"/>
          <p:cNvSpPr txBox="1"/>
          <p:nvPr/>
        </p:nvSpPr>
        <p:spPr>
          <a:xfrm>
            <a:off x="988896" y="1992831"/>
            <a:ext cx="5477892" cy="39087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An adjustable band is placed around the upper stomach creating small pouch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The band diameter is adjustable through the percutaneous introduction of saline via subcutaneous port which is accessed in the upper abdomen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Optimal candidates - Lower BMI, No metabolic disease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Expected excess weight loss at 2 years:30-50%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Pros - Least invasive, removable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Cons - 25- 40% 5 year removal rate </a:t>
            </a:r>
            <a:endParaRPr b="0" i="0" sz="1400" u="none" cap="none" strike="noStrike">
              <a:solidFill>
                <a:srgbClr val="000000"/>
              </a:solidFill>
              <a:latin typeface="Arial"/>
              <a:ea typeface="Arial"/>
              <a:cs typeface="Arial"/>
              <a:sym typeface="Arial"/>
            </a:endParaRPr>
          </a:p>
        </p:txBody>
      </p:sp>
      <p:grpSp>
        <p:nvGrpSpPr>
          <p:cNvPr id="1445" name="Google Shape;1445;p81"/>
          <p:cNvGrpSpPr/>
          <p:nvPr/>
        </p:nvGrpSpPr>
        <p:grpSpPr>
          <a:xfrm rot="-5400000">
            <a:off x="584129" y="2051863"/>
            <a:ext cx="244183" cy="244183"/>
            <a:chOff x="5931582" y="4864782"/>
            <a:chExt cx="328836" cy="328836"/>
          </a:xfrm>
        </p:grpSpPr>
        <p:sp>
          <p:nvSpPr>
            <p:cNvPr id="1446" name="Google Shape;1446;p8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47" name="Google Shape;1447;p8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48" name="Google Shape;1448;p81"/>
          <p:cNvGrpSpPr/>
          <p:nvPr/>
        </p:nvGrpSpPr>
        <p:grpSpPr>
          <a:xfrm rot="-5400000">
            <a:off x="584129" y="2756291"/>
            <a:ext cx="244183" cy="244183"/>
            <a:chOff x="5931582" y="4864782"/>
            <a:chExt cx="328836" cy="328836"/>
          </a:xfrm>
        </p:grpSpPr>
        <p:sp>
          <p:nvSpPr>
            <p:cNvPr id="1449" name="Google Shape;1449;p8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50" name="Google Shape;1450;p8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51" name="Google Shape;1451;p81"/>
          <p:cNvGrpSpPr/>
          <p:nvPr/>
        </p:nvGrpSpPr>
        <p:grpSpPr>
          <a:xfrm rot="-5400000">
            <a:off x="584129" y="3993257"/>
            <a:ext cx="244183" cy="244183"/>
            <a:chOff x="5931582" y="4864782"/>
            <a:chExt cx="328836" cy="328836"/>
          </a:xfrm>
        </p:grpSpPr>
        <p:sp>
          <p:nvSpPr>
            <p:cNvPr id="1452" name="Google Shape;1452;p8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53" name="Google Shape;1453;p8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54" name="Google Shape;1454;p81"/>
          <p:cNvGrpSpPr/>
          <p:nvPr/>
        </p:nvGrpSpPr>
        <p:grpSpPr>
          <a:xfrm rot="-5400000">
            <a:off x="584129" y="4708112"/>
            <a:ext cx="244183" cy="244183"/>
            <a:chOff x="5931582" y="4864782"/>
            <a:chExt cx="328836" cy="328836"/>
          </a:xfrm>
        </p:grpSpPr>
        <p:sp>
          <p:nvSpPr>
            <p:cNvPr id="1455" name="Google Shape;1455;p8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56" name="Google Shape;1456;p8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1457" name="Google Shape;1457;p81"/>
          <p:cNvSpPr/>
          <p:nvPr/>
        </p:nvSpPr>
        <p:spPr>
          <a:xfrm>
            <a:off x="7164371" y="1972951"/>
            <a:ext cx="4072380" cy="4025245"/>
          </a:xfrm>
          <a:prstGeom prst="roundRect">
            <a:avLst>
              <a:gd fmla="val 6088" name="adj"/>
            </a:avLst>
          </a:prstGeom>
          <a:solidFill>
            <a:srgbClr val="FFFF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458" name="Google Shape;1458;p81"/>
          <p:cNvGrpSpPr/>
          <p:nvPr/>
        </p:nvGrpSpPr>
        <p:grpSpPr>
          <a:xfrm rot="-5400000">
            <a:off x="584129" y="5140159"/>
            <a:ext cx="244183" cy="244183"/>
            <a:chOff x="5931582" y="4864782"/>
            <a:chExt cx="328836" cy="328836"/>
          </a:xfrm>
        </p:grpSpPr>
        <p:sp>
          <p:nvSpPr>
            <p:cNvPr id="1459" name="Google Shape;1459;p8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60" name="Google Shape;1460;p8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61" name="Google Shape;1461;p81"/>
          <p:cNvGrpSpPr/>
          <p:nvPr/>
        </p:nvGrpSpPr>
        <p:grpSpPr>
          <a:xfrm rot="-5400000">
            <a:off x="584129" y="5554940"/>
            <a:ext cx="244183" cy="244183"/>
            <a:chOff x="5931582" y="4864782"/>
            <a:chExt cx="328836" cy="328836"/>
          </a:xfrm>
        </p:grpSpPr>
        <p:sp>
          <p:nvSpPr>
            <p:cNvPr id="1462" name="Google Shape;1462;p81"/>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63" name="Google Shape;1463;p81"/>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pic>
        <p:nvPicPr>
          <p:cNvPr id="1464" name="Google Shape;1464;p81"/>
          <p:cNvPicPr preferRelativeResize="0"/>
          <p:nvPr/>
        </p:nvPicPr>
        <p:blipFill rotWithShape="1">
          <a:blip r:embed="rId3">
            <a:alphaModFix/>
          </a:blip>
          <a:srcRect b="0" l="0" r="0" t="0"/>
          <a:stretch/>
        </p:blipFill>
        <p:spPr>
          <a:xfrm>
            <a:off x="7328087" y="2475433"/>
            <a:ext cx="3767261" cy="297964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pic>
        <p:nvPicPr>
          <p:cNvPr id="1469" name="Google Shape;1469;p82"/>
          <p:cNvPicPr preferRelativeResize="0"/>
          <p:nvPr/>
        </p:nvPicPr>
        <p:blipFill rotWithShape="1">
          <a:blip r:embed="rId3">
            <a:alphaModFix/>
          </a:blip>
          <a:srcRect b="0" l="25942" r="31525" t="0"/>
          <a:stretch/>
        </p:blipFill>
        <p:spPr>
          <a:xfrm>
            <a:off x="7938428" y="1719033"/>
            <a:ext cx="3147108" cy="4161936"/>
          </a:xfrm>
          <a:prstGeom prst="roundRect">
            <a:avLst>
              <a:gd fmla="val 7911" name="adj"/>
            </a:avLst>
          </a:prstGeom>
          <a:noFill/>
          <a:ln>
            <a:noFill/>
          </a:ln>
        </p:spPr>
      </p:pic>
      <p:sp>
        <p:nvSpPr>
          <p:cNvPr id="1470" name="Google Shape;1470;p82"/>
          <p:cNvSpPr txBox="1"/>
          <p:nvPr/>
        </p:nvSpPr>
        <p:spPr>
          <a:xfrm>
            <a:off x="453146" y="598858"/>
            <a:ext cx="1017086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Post surgical care </a:t>
            </a:r>
            <a:endParaRPr b="1" i="0" sz="3600" u="none" cap="none" strike="noStrike">
              <a:solidFill>
                <a:schemeClr val="accent1"/>
              </a:solidFill>
              <a:latin typeface="Raleway"/>
              <a:ea typeface="Raleway"/>
              <a:cs typeface="Raleway"/>
              <a:sym typeface="Raleway"/>
            </a:endParaRPr>
          </a:p>
        </p:txBody>
      </p:sp>
      <p:sp>
        <p:nvSpPr>
          <p:cNvPr id="1471" name="Google Shape;1471;p82"/>
          <p:cNvSpPr/>
          <p:nvPr/>
        </p:nvSpPr>
        <p:spPr>
          <a:xfrm>
            <a:off x="550863" y="151174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72" name="Google Shape;1472;p82"/>
          <p:cNvSpPr txBox="1"/>
          <p:nvPr/>
        </p:nvSpPr>
        <p:spPr>
          <a:xfrm>
            <a:off x="988896" y="1992831"/>
            <a:ext cx="6269744" cy="13542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Important to have long term follow up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Labs including CBC, Iron, Vitamin B12, Folic acid, Vitamin D, PTH and thiamine a month after surgery then at 6 months and then annually is recommended</a:t>
            </a:r>
            <a:endParaRPr b="0" i="0" sz="1400" u="none" cap="none" strike="noStrike">
              <a:solidFill>
                <a:srgbClr val="000000"/>
              </a:solidFill>
              <a:latin typeface="Arial"/>
              <a:ea typeface="Arial"/>
              <a:cs typeface="Arial"/>
              <a:sym typeface="Arial"/>
            </a:endParaRPr>
          </a:p>
        </p:txBody>
      </p:sp>
      <p:grpSp>
        <p:nvGrpSpPr>
          <p:cNvPr id="1473" name="Google Shape;1473;p82"/>
          <p:cNvGrpSpPr/>
          <p:nvPr/>
        </p:nvGrpSpPr>
        <p:grpSpPr>
          <a:xfrm rot="-5400000">
            <a:off x="584129" y="2051863"/>
            <a:ext cx="244183" cy="244183"/>
            <a:chOff x="5931582" y="4864782"/>
            <a:chExt cx="328836" cy="328836"/>
          </a:xfrm>
        </p:grpSpPr>
        <p:sp>
          <p:nvSpPr>
            <p:cNvPr id="1474" name="Google Shape;1474;p8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75" name="Google Shape;1475;p8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nvGrpSpPr>
          <p:cNvPr id="1476" name="Google Shape;1476;p82"/>
          <p:cNvGrpSpPr/>
          <p:nvPr/>
        </p:nvGrpSpPr>
        <p:grpSpPr>
          <a:xfrm rot="-5400000">
            <a:off x="584129" y="2501767"/>
            <a:ext cx="244183" cy="244183"/>
            <a:chOff x="5931582" y="4864782"/>
            <a:chExt cx="328836" cy="328836"/>
          </a:xfrm>
        </p:grpSpPr>
        <p:sp>
          <p:nvSpPr>
            <p:cNvPr id="1477" name="Google Shape;1477;p8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78" name="Google Shape;1478;p8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
        <p:nvSpPr>
          <p:cNvPr id="1479" name="Google Shape;1479;p82"/>
          <p:cNvSpPr txBox="1"/>
          <p:nvPr/>
        </p:nvSpPr>
        <p:spPr>
          <a:xfrm>
            <a:off x="988896" y="5239183"/>
            <a:ext cx="626974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Weight regain - is a possibility. Behavioral interventions and pharmacological therapy are useful </a:t>
            </a:r>
            <a:endParaRPr b="0" i="0" sz="1400" u="none" cap="none" strike="noStrike">
              <a:solidFill>
                <a:srgbClr val="000000"/>
              </a:solidFill>
              <a:latin typeface="Arial"/>
              <a:ea typeface="Arial"/>
              <a:cs typeface="Arial"/>
              <a:sym typeface="Arial"/>
            </a:endParaRPr>
          </a:p>
        </p:txBody>
      </p:sp>
      <p:grpSp>
        <p:nvGrpSpPr>
          <p:cNvPr id="1480" name="Google Shape;1480;p82"/>
          <p:cNvGrpSpPr/>
          <p:nvPr/>
        </p:nvGrpSpPr>
        <p:grpSpPr>
          <a:xfrm>
            <a:off x="571500" y="3572759"/>
            <a:ext cx="4385021" cy="1282045"/>
            <a:chOff x="1065229" y="3572759"/>
            <a:chExt cx="4383464" cy="1282045"/>
          </a:xfrm>
        </p:grpSpPr>
        <p:sp>
          <p:nvSpPr>
            <p:cNvPr id="1481" name="Google Shape;1481;p82"/>
            <p:cNvSpPr/>
            <p:nvPr/>
          </p:nvSpPr>
          <p:spPr>
            <a:xfrm>
              <a:off x="1065229" y="3572759"/>
              <a:ext cx="4383464" cy="1282045"/>
            </a:xfrm>
            <a:prstGeom prst="roundRect">
              <a:avLst>
                <a:gd fmla="val 16667" name="adj"/>
              </a:avLst>
            </a:prstGeom>
            <a:solidFill>
              <a:schemeClr val="accent1"/>
            </a:solidFill>
            <a:ln cap="flat" cmpd="sng" w="12700">
              <a:solidFill>
                <a:srgbClr val="050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82" name="Google Shape;1482;p82"/>
            <p:cNvSpPr txBox="1"/>
            <p:nvPr/>
          </p:nvSpPr>
          <p:spPr>
            <a:xfrm>
              <a:off x="1265548" y="3735074"/>
              <a:ext cx="398518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aleway"/>
                  <a:ea typeface="Raleway"/>
                  <a:cs typeface="Raleway"/>
                  <a:sym typeface="Raleway"/>
                </a:rPr>
                <a:t>Short term complications: vomiting, wound infection, stomal stenosis, marginal ulcer, constipation</a:t>
              </a:r>
              <a:endParaRPr b="0" i="0" sz="1400" u="none" cap="none" strike="noStrike">
                <a:solidFill>
                  <a:srgbClr val="000000"/>
                </a:solidFill>
                <a:latin typeface="Arial"/>
                <a:ea typeface="Arial"/>
                <a:cs typeface="Arial"/>
                <a:sym typeface="Arial"/>
              </a:endParaRPr>
            </a:p>
          </p:txBody>
        </p:sp>
      </p:grpSp>
      <p:grpSp>
        <p:nvGrpSpPr>
          <p:cNvPr id="1483" name="Google Shape;1483;p82"/>
          <p:cNvGrpSpPr/>
          <p:nvPr/>
        </p:nvGrpSpPr>
        <p:grpSpPr>
          <a:xfrm>
            <a:off x="5170223" y="3572759"/>
            <a:ext cx="4775055" cy="1282045"/>
            <a:chOff x="1065229" y="3572759"/>
            <a:chExt cx="4383464" cy="1282045"/>
          </a:xfrm>
        </p:grpSpPr>
        <p:sp>
          <p:nvSpPr>
            <p:cNvPr id="1484" name="Google Shape;1484;p82"/>
            <p:cNvSpPr/>
            <p:nvPr/>
          </p:nvSpPr>
          <p:spPr>
            <a:xfrm>
              <a:off x="1065229" y="3572759"/>
              <a:ext cx="4383464" cy="1282045"/>
            </a:xfrm>
            <a:prstGeom prst="roundRect">
              <a:avLst>
                <a:gd fmla="val 16667" name="adj"/>
              </a:avLst>
            </a:prstGeom>
            <a:solidFill>
              <a:schemeClr val="accent1"/>
            </a:solidFill>
            <a:ln cap="flat" cmpd="sng" w="12700">
              <a:solidFill>
                <a:srgbClr val="050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85" name="Google Shape;1485;p82"/>
            <p:cNvSpPr txBox="1"/>
            <p:nvPr/>
          </p:nvSpPr>
          <p:spPr>
            <a:xfrm>
              <a:off x="1265548" y="3735074"/>
              <a:ext cx="398518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aleway"/>
                  <a:ea typeface="Raleway"/>
                  <a:cs typeface="Raleway"/>
                  <a:sym typeface="Raleway"/>
                </a:rPr>
                <a:t>Long term complications: cholelithiasis, dumping syndrome, persistent vomiting, nutritional deficiencies</a:t>
              </a:r>
              <a:endParaRPr b="0" i="0" sz="1400" u="none" cap="none" strike="noStrike">
                <a:solidFill>
                  <a:srgbClr val="000000"/>
                </a:solidFill>
                <a:latin typeface="Arial"/>
                <a:ea typeface="Arial"/>
                <a:cs typeface="Arial"/>
                <a:sym typeface="Arial"/>
              </a:endParaRPr>
            </a:p>
          </p:txBody>
        </p:sp>
      </p:grpSp>
      <p:grpSp>
        <p:nvGrpSpPr>
          <p:cNvPr id="1486" name="Google Shape;1486;p82"/>
          <p:cNvGrpSpPr/>
          <p:nvPr/>
        </p:nvGrpSpPr>
        <p:grpSpPr>
          <a:xfrm rot="-5400000">
            <a:off x="584129" y="5291781"/>
            <a:ext cx="244183" cy="244183"/>
            <a:chOff x="5931582" y="4864782"/>
            <a:chExt cx="328836" cy="328836"/>
          </a:xfrm>
        </p:grpSpPr>
        <p:sp>
          <p:nvSpPr>
            <p:cNvPr id="1487" name="Google Shape;1487;p82"/>
            <p:cNvSpPr/>
            <p:nvPr/>
          </p:nvSpPr>
          <p:spPr>
            <a:xfrm>
              <a:off x="5931582" y="4864782"/>
              <a:ext cx="328836" cy="328836"/>
            </a:xfrm>
            <a:prstGeom prst="ellipse">
              <a:avLst/>
            </a:prstGeom>
            <a:solidFill>
              <a:schemeClr val="accent2"/>
            </a:solidFill>
            <a:ln>
              <a:noFill/>
            </a:ln>
            <a:effectLst>
              <a:outerShdw blurRad="203200" sx="88000" rotWithShape="0" algn="t" dir="5400000" dist="76200" sy="88000">
                <a:schemeClr val="dk1">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88" name="Google Shape;1488;p82"/>
            <p:cNvSpPr/>
            <p:nvPr/>
          </p:nvSpPr>
          <p:spPr>
            <a:xfrm>
              <a:off x="6007567" y="4984205"/>
              <a:ext cx="167285" cy="99573"/>
            </a:xfrm>
            <a:custGeom>
              <a:rect b="b" l="l" r="r" t="t"/>
              <a:pathLst>
                <a:path extrusionOk="0" h="179" w="303">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lt1"/>
            </a:solidFill>
            <a:ln>
              <a:noFill/>
            </a:ln>
            <a:effectLst>
              <a:outerShdw blurRad="50800" rotWithShape="0" algn="tl" dir="2700000" dist="38100">
                <a:srgbClr val="000000">
                  <a:alpha val="40000"/>
                </a:srgbClr>
              </a:outerShdw>
            </a:effectLst>
          </p:spPr>
          <p:txBody>
            <a:bodyPr anchorCtr="0" anchor="ctr" bIns="17125" lIns="34275" spcFirstLastPara="1" rIns="34275" wrap="square" tIns="171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83"/>
          <p:cNvSpPr txBox="1"/>
          <p:nvPr/>
        </p:nvSpPr>
        <p:spPr>
          <a:xfrm>
            <a:off x="453146" y="598858"/>
            <a:ext cx="1017086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Raleway"/>
                <a:ea typeface="Raleway"/>
                <a:cs typeface="Raleway"/>
                <a:sym typeface="Raleway"/>
              </a:rPr>
              <a:t>Take home points </a:t>
            </a:r>
            <a:endParaRPr b="1" i="0" sz="3600" u="none" cap="none" strike="noStrike">
              <a:solidFill>
                <a:schemeClr val="accent1"/>
              </a:solidFill>
              <a:latin typeface="Raleway"/>
              <a:ea typeface="Raleway"/>
              <a:cs typeface="Raleway"/>
              <a:sym typeface="Raleway"/>
            </a:endParaRPr>
          </a:p>
        </p:txBody>
      </p:sp>
      <p:sp>
        <p:nvSpPr>
          <p:cNvPr id="1494" name="Google Shape;1494;p83"/>
          <p:cNvSpPr/>
          <p:nvPr/>
        </p:nvSpPr>
        <p:spPr>
          <a:xfrm>
            <a:off x="550863" y="1511748"/>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495" name="Google Shape;1495;p83"/>
          <p:cNvSpPr txBox="1"/>
          <p:nvPr/>
        </p:nvSpPr>
        <p:spPr>
          <a:xfrm>
            <a:off x="1249315" y="2096528"/>
            <a:ext cx="4642823"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aleway"/>
                <a:ea typeface="Raleway"/>
                <a:cs typeface="Raleway"/>
                <a:sym typeface="Raleway"/>
              </a:rPr>
              <a:t>Chronic disease process causing illness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Excess adipose tissue causing metabolic and physical dysfunction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Can happen at any point in life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Remitting, relapsing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Multifactorial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Lifelong - will constantly need treatment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aleway"/>
                <a:ea typeface="Raleway"/>
                <a:cs typeface="Raleway"/>
                <a:sym typeface="Raleway"/>
              </a:rPr>
              <a:t>Usually requires combination therapy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Nutrition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Intentional physical activity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Medication(s)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Surgical intervention </a:t>
            </a:r>
            <a:endParaRPr b="0" i="0" sz="1400" u="none" cap="none" strike="noStrike">
              <a:solidFill>
                <a:srgbClr val="000000"/>
              </a:solidFill>
              <a:latin typeface="Arial"/>
              <a:ea typeface="Arial"/>
              <a:cs typeface="Arial"/>
              <a:sym typeface="Arial"/>
            </a:endParaRPr>
          </a:p>
        </p:txBody>
      </p:sp>
      <p:sp>
        <p:nvSpPr>
          <p:cNvPr id="1496" name="Google Shape;1496;p83"/>
          <p:cNvSpPr txBox="1"/>
          <p:nvPr/>
        </p:nvSpPr>
        <p:spPr>
          <a:xfrm>
            <a:off x="7001959" y="2096528"/>
            <a:ext cx="4642823"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aleway"/>
                <a:ea typeface="Raleway"/>
                <a:cs typeface="Raleway"/>
                <a:sym typeface="Raleway"/>
              </a:rPr>
              <a:t>Treatment and goal are moving targets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Improvement of overall health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Target is NOT singularly BMI or weight focused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Raleway"/>
                <a:ea typeface="Raleway"/>
                <a:cs typeface="Raleway"/>
                <a:sym typeface="Raleway"/>
              </a:rPr>
              <a:t>Depends on age, metabolic health, starting point of treatment, physical limitations </a:t>
            </a:r>
            <a:endParaRPr b="0" i="0" sz="1400" u="none" cap="none" strike="noStrike">
              <a:solidFill>
                <a:srgbClr val="000000"/>
              </a:solidFill>
              <a:latin typeface="Arial"/>
              <a:ea typeface="Arial"/>
              <a:cs typeface="Arial"/>
              <a:sym typeface="Arial"/>
            </a:endParaRPr>
          </a:p>
        </p:txBody>
      </p:sp>
      <p:sp>
        <p:nvSpPr>
          <p:cNvPr id="1497" name="Google Shape;1497;p83"/>
          <p:cNvSpPr/>
          <p:nvPr/>
        </p:nvSpPr>
        <p:spPr>
          <a:xfrm>
            <a:off x="571500" y="1981529"/>
            <a:ext cx="514350" cy="514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498" name="Google Shape;1498;p83"/>
          <p:cNvSpPr/>
          <p:nvPr/>
        </p:nvSpPr>
        <p:spPr>
          <a:xfrm>
            <a:off x="571500" y="4497081"/>
            <a:ext cx="514350" cy="51435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499" name="Google Shape;1499;p83"/>
          <p:cNvSpPr/>
          <p:nvPr/>
        </p:nvSpPr>
        <p:spPr>
          <a:xfrm>
            <a:off x="6287151" y="1981529"/>
            <a:ext cx="514350" cy="51435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Raleway"/>
              <a:ea typeface="Raleway"/>
              <a:cs typeface="Raleway"/>
              <a:sym typeface="Raleway"/>
            </a:endParaRPr>
          </a:p>
        </p:txBody>
      </p:sp>
      <p:sp>
        <p:nvSpPr>
          <p:cNvPr id="1500" name="Google Shape;1500;p83"/>
          <p:cNvSpPr/>
          <p:nvPr/>
        </p:nvSpPr>
        <p:spPr>
          <a:xfrm>
            <a:off x="689053" y="2086711"/>
            <a:ext cx="290828" cy="308981"/>
          </a:xfrm>
          <a:custGeom>
            <a:rect b="b" l="l" r="r" t="t"/>
            <a:pathLst>
              <a:path extrusionOk="0" h="987021" w="929034">
                <a:moveTo>
                  <a:pt x="0" y="0"/>
                </a:moveTo>
                <a:lnTo>
                  <a:pt x="929033" y="0"/>
                </a:lnTo>
                <a:lnTo>
                  <a:pt x="929033" y="987021"/>
                </a:lnTo>
                <a:lnTo>
                  <a:pt x="0" y="98702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501" name="Google Shape;1501;p83"/>
          <p:cNvSpPr/>
          <p:nvPr/>
        </p:nvSpPr>
        <p:spPr>
          <a:xfrm>
            <a:off x="678063" y="4610854"/>
            <a:ext cx="304862" cy="300838"/>
          </a:xfrm>
          <a:custGeom>
            <a:rect b="b" l="l" r="r" t="t"/>
            <a:pathLst>
              <a:path extrusionOk="0" h="1279103" w="1178373">
                <a:moveTo>
                  <a:pt x="0" y="0"/>
                </a:moveTo>
                <a:lnTo>
                  <a:pt x="1178373" y="0"/>
                </a:lnTo>
                <a:lnTo>
                  <a:pt x="1178373" y="1279102"/>
                </a:lnTo>
                <a:lnTo>
                  <a:pt x="0" y="12791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502" name="Google Shape;1502;p83"/>
          <p:cNvSpPr/>
          <p:nvPr/>
        </p:nvSpPr>
        <p:spPr>
          <a:xfrm>
            <a:off x="6426656" y="2108771"/>
            <a:ext cx="261541" cy="296364"/>
          </a:xfrm>
          <a:custGeom>
            <a:rect b="b" l="l" r="r" t="t"/>
            <a:pathLst>
              <a:path extrusionOk="0" h="1145526" w="1010927">
                <a:moveTo>
                  <a:pt x="0" y="0"/>
                </a:moveTo>
                <a:lnTo>
                  <a:pt x="1010927" y="0"/>
                </a:lnTo>
                <a:lnTo>
                  <a:pt x="1010927" y="1145526"/>
                </a:lnTo>
                <a:lnTo>
                  <a:pt x="0" y="114552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4"/>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E4F0F0">
              <a:alpha val="90588"/>
            </a:srgbClr>
          </a:solidFill>
          <a:ln>
            <a:noFill/>
          </a:ln>
        </p:spPr>
      </p:pic>
      <p:sp>
        <p:nvSpPr>
          <p:cNvPr id="161" name="Google Shape;161;p24"/>
          <p:cNvSpPr/>
          <p:nvPr/>
        </p:nvSpPr>
        <p:spPr>
          <a:xfrm>
            <a:off x="0" y="0"/>
            <a:ext cx="12192000" cy="6858000"/>
          </a:xfrm>
          <a:prstGeom prst="rect">
            <a:avLst/>
          </a:prstGeom>
          <a:solidFill>
            <a:schemeClr val="accent1">
              <a:alpha val="5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62" name="Google Shape;162;p24"/>
          <p:cNvSpPr txBox="1"/>
          <p:nvPr/>
        </p:nvSpPr>
        <p:spPr>
          <a:xfrm>
            <a:off x="5459896" y="1555739"/>
            <a:ext cx="6153243" cy="2086725"/>
          </a:xfrm>
          <a:prstGeom prst="rect">
            <a:avLst/>
          </a:prstGeom>
          <a:noFill/>
          <a:ln>
            <a:noFill/>
          </a:ln>
        </p:spPr>
        <p:txBody>
          <a:bodyPr anchorCtr="0" anchor="ctr" bIns="45700" lIns="91425" spcFirstLastPara="1" rIns="91425" wrap="square" tIns="45700">
            <a:spAutoFit/>
          </a:bodyPr>
          <a:lstStyle/>
          <a:p>
            <a:pPr indent="0" lvl="0" marL="0" marR="0" rtl="0" algn="r">
              <a:lnSpc>
                <a:spcPct val="80000"/>
              </a:lnSpc>
              <a:spcBef>
                <a:spcPts val="0"/>
              </a:spcBef>
              <a:spcAft>
                <a:spcPts val="0"/>
              </a:spcAft>
              <a:buClr>
                <a:srgbClr val="000000"/>
              </a:buClr>
              <a:buSzPts val="5400"/>
              <a:buFont typeface="Arial"/>
              <a:buNone/>
            </a:pPr>
            <a:r>
              <a:rPr b="1" i="0" lang="en-US" sz="5400" u="none" cap="none" strike="noStrike">
                <a:solidFill>
                  <a:schemeClr val="lt1"/>
                </a:solidFill>
                <a:latin typeface="Raleway"/>
                <a:ea typeface="Raleway"/>
                <a:cs typeface="Raleway"/>
                <a:sym typeface="Raleway"/>
              </a:rPr>
              <a:t>Is obesity just related to calories in vs out? </a:t>
            </a:r>
            <a:endParaRPr b="1" i="0" sz="5400" u="none" cap="none" strike="noStrike">
              <a:solidFill>
                <a:schemeClr val="lt1"/>
              </a:solidFill>
              <a:latin typeface="Raleway"/>
              <a:ea typeface="Raleway"/>
              <a:cs typeface="Raleway"/>
              <a:sym typeface="Raleway"/>
            </a:endParaRPr>
          </a:p>
        </p:txBody>
      </p:sp>
      <p:sp>
        <p:nvSpPr>
          <p:cNvPr id="163" name="Google Shape;163;p24"/>
          <p:cNvSpPr/>
          <p:nvPr/>
        </p:nvSpPr>
        <p:spPr>
          <a:xfrm>
            <a:off x="-14515" y="5646057"/>
            <a:ext cx="1211943" cy="1211943"/>
          </a:xfrm>
          <a:prstGeom prst="rtTriangle">
            <a:avLst/>
          </a:prstGeom>
          <a:solidFill>
            <a:srgbClr val="E4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164" name="Google Shape;164;p24"/>
          <p:cNvGrpSpPr/>
          <p:nvPr/>
        </p:nvGrpSpPr>
        <p:grpSpPr>
          <a:xfrm flipH="1">
            <a:off x="10401301" y="488563"/>
            <a:ext cx="1790700" cy="1273509"/>
            <a:chOff x="0" y="-32726"/>
            <a:chExt cx="1790700" cy="1273509"/>
          </a:xfrm>
        </p:grpSpPr>
        <p:sp>
          <p:nvSpPr>
            <p:cNvPr id="165" name="Google Shape;165;p24"/>
            <p:cNvSpPr/>
            <p:nvPr/>
          </p:nvSpPr>
          <p:spPr>
            <a:xfrm>
              <a:off x="486926" y="-32726"/>
              <a:ext cx="1303774" cy="876417"/>
            </a:xfrm>
            <a:prstGeom prst="parallelogram">
              <a:avLst>
                <a:gd fmla="val 99112" name="adj"/>
              </a:avLst>
            </a:prstGeom>
            <a:solidFill>
              <a:srgbClr val="C4DEDE">
                <a:alpha val="2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66" name="Google Shape;166;p24"/>
            <p:cNvSpPr/>
            <p:nvPr/>
          </p:nvSpPr>
          <p:spPr>
            <a:xfrm>
              <a:off x="0" y="405483"/>
              <a:ext cx="827882" cy="835300"/>
            </a:xfrm>
            <a:custGeom>
              <a:rect b="b" l="l" r="r" t="t"/>
              <a:pathLst>
                <a:path extrusionOk="0" h="835300" w="827882">
                  <a:moveTo>
                    <a:pt x="392742" y="0"/>
                  </a:moveTo>
                  <a:lnTo>
                    <a:pt x="827882" y="0"/>
                  </a:lnTo>
                  <a:lnTo>
                    <a:pt x="0" y="835300"/>
                  </a:lnTo>
                  <a:lnTo>
                    <a:pt x="0" y="396261"/>
                  </a:lnTo>
                  <a:close/>
                </a:path>
              </a:pathLst>
            </a:custGeom>
            <a:solidFill>
              <a:srgbClr val="E4F0F0">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sp>
        <p:nvSpPr>
          <p:cNvPr id="167" name="Google Shape;167;p24"/>
          <p:cNvSpPr/>
          <p:nvPr/>
        </p:nvSpPr>
        <p:spPr>
          <a:xfrm flipH="1">
            <a:off x="10463808" y="0"/>
            <a:ext cx="1798042" cy="898277"/>
          </a:xfrm>
          <a:custGeom>
            <a:rect b="b" l="l" r="r" t="t"/>
            <a:pathLst>
              <a:path extrusionOk="0" h="898277" w="1798042">
                <a:moveTo>
                  <a:pt x="1798042" y="0"/>
                </a:moveTo>
                <a:lnTo>
                  <a:pt x="890300" y="0"/>
                </a:lnTo>
                <a:lnTo>
                  <a:pt x="0" y="898277"/>
                </a:lnTo>
                <a:lnTo>
                  <a:pt x="907742" y="898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168" name="Google Shape;168;p24"/>
          <p:cNvSpPr txBox="1"/>
          <p:nvPr/>
        </p:nvSpPr>
        <p:spPr>
          <a:xfrm>
            <a:off x="10549484" y="294614"/>
            <a:ext cx="113019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0" i="0" lang="en-US" sz="2000" u="none" cap="none" strike="noStrike">
                <a:solidFill>
                  <a:schemeClr val="lt1"/>
                </a:solidFill>
                <a:latin typeface="Raleway"/>
                <a:ea typeface="Raleway"/>
                <a:cs typeface="Raleway"/>
                <a:sym typeface="Raleway"/>
              </a:rPr>
              <a:t>‹#›</a:t>
            </a:fld>
            <a:endParaRPr b="0" i="0" sz="13800" u="none" cap="none" strike="noStrike">
              <a:solidFill>
                <a:schemeClr val="lt1"/>
              </a:solidFill>
              <a:latin typeface="Raleway"/>
              <a:ea typeface="Raleway"/>
              <a:cs typeface="Raleway"/>
              <a:sym typeface="Ralewa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5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750"/>
                                        <p:tgtEl>
                                          <p:spTgt spid="1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grpSp>
        <p:nvGrpSpPr>
          <p:cNvPr id="173" name="Google Shape;173;p25"/>
          <p:cNvGrpSpPr/>
          <p:nvPr/>
        </p:nvGrpSpPr>
        <p:grpSpPr>
          <a:xfrm>
            <a:off x="3593829" y="1750655"/>
            <a:ext cx="5004341" cy="4516078"/>
            <a:chOff x="2854960" y="504181"/>
            <a:chExt cx="6482080" cy="5849637"/>
          </a:xfrm>
        </p:grpSpPr>
        <p:grpSp>
          <p:nvGrpSpPr>
            <p:cNvPr id="174" name="Google Shape;174;p25"/>
            <p:cNvGrpSpPr/>
            <p:nvPr/>
          </p:nvGrpSpPr>
          <p:grpSpPr>
            <a:xfrm>
              <a:off x="3536705" y="784793"/>
              <a:ext cx="5118589" cy="5288415"/>
              <a:chOff x="3536705" y="784793"/>
              <a:chExt cx="5118589" cy="5288415"/>
            </a:xfrm>
          </p:grpSpPr>
          <p:sp>
            <p:nvSpPr>
              <p:cNvPr id="175" name="Google Shape;175;p25"/>
              <p:cNvSpPr/>
              <p:nvPr/>
            </p:nvSpPr>
            <p:spPr>
              <a:xfrm>
                <a:off x="5557309" y="784793"/>
                <a:ext cx="1077380" cy="1200236"/>
              </a:xfrm>
              <a:custGeom>
                <a:rect b="b" l="l" r="r" t="t"/>
                <a:pathLst>
                  <a:path extrusionOk="0" h="1200236" w="1077380">
                    <a:moveTo>
                      <a:pt x="1077380" y="0"/>
                    </a:moveTo>
                    <a:lnTo>
                      <a:pt x="988524" y="107695"/>
                    </a:lnTo>
                    <a:cubicBezTo>
                      <a:pt x="893560" y="248260"/>
                      <a:pt x="838109" y="417715"/>
                      <a:pt x="838109" y="600121"/>
                    </a:cubicBezTo>
                    <a:cubicBezTo>
                      <a:pt x="838109" y="782527"/>
                      <a:pt x="893560" y="951981"/>
                      <a:pt x="988524" y="1092547"/>
                    </a:cubicBezTo>
                    <a:lnTo>
                      <a:pt x="1077376" y="1200236"/>
                    </a:lnTo>
                    <a:lnTo>
                      <a:pt x="1031116" y="1162068"/>
                    </a:lnTo>
                    <a:cubicBezTo>
                      <a:pt x="890549" y="1067104"/>
                      <a:pt x="721095" y="1011653"/>
                      <a:pt x="538689" y="1011653"/>
                    </a:cubicBezTo>
                    <a:cubicBezTo>
                      <a:pt x="356282" y="1011653"/>
                      <a:pt x="186828" y="1067104"/>
                      <a:pt x="46262" y="1162068"/>
                    </a:cubicBezTo>
                    <a:lnTo>
                      <a:pt x="4" y="1200234"/>
                    </a:lnTo>
                    <a:lnTo>
                      <a:pt x="88854" y="1092547"/>
                    </a:lnTo>
                    <a:cubicBezTo>
                      <a:pt x="183819" y="951981"/>
                      <a:pt x="239270" y="782527"/>
                      <a:pt x="239270" y="600121"/>
                    </a:cubicBezTo>
                    <a:cubicBezTo>
                      <a:pt x="239270" y="417715"/>
                      <a:pt x="183819" y="248260"/>
                      <a:pt x="88854" y="107695"/>
                    </a:cubicBezTo>
                    <a:lnTo>
                      <a:pt x="0" y="2"/>
                    </a:lnTo>
                    <a:lnTo>
                      <a:pt x="46262" y="38172"/>
                    </a:lnTo>
                    <a:cubicBezTo>
                      <a:pt x="186828" y="133136"/>
                      <a:pt x="356282" y="188587"/>
                      <a:pt x="538689" y="188587"/>
                    </a:cubicBezTo>
                    <a:cubicBezTo>
                      <a:pt x="721095" y="188587"/>
                      <a:pt x="890549" y="133136"/>
                      <a:pt x="1031116" y="38172"/>
                    </a:cubicBezTo>
                    <a:lnTo>
                      <a:pt x="1077380" y="0"/>
                    </a:lnTo>
                    <a:close/>
                  </a:path>
                </a:pathLst>
              </a:custGeom>
              <a:solidFill>
                <a:schemeClr val="accent1"/>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76" name="Google Shape;176;p25"/>
              <p:cNvSpPr/>
              <p:nvPr/>
            </p:nvSpPr>
            <p:spPr>
              <a:xfrm>
                <a:off x="3536706" y="1640378"/>
                <a:ext cx="1578122" cy="1533152"/>
              </a:xfrm>
              <a:custGeom>
                <a:rect b="b" l="l" r="r" t="t"/>
                <a:pathLst>
                  <a:path extrusionOk="0" h="1533152" w="1578122">
                    <a:moveTo>
                      <a:pt x="538689" y="0"/>
                    </a:moveTo>
                    <a:lnTo>
                      <a:pt x="587527" y="130799"/>
                    </a:lnTo>
                    <a:cubicBezTo>
                      <a:pt x="661778" y="283323"/>
                      <a:pt x="780805" y="416072"/>
                      <a:pt x="938773" y="507275"/>
                    </a:cubicBezTo>
                    <a:cubicBezTo>
                      <a:pt x="1096742" y="598478"/>
                      <a:pt x="1271219" y="635183"/>
                      <a:pt x="1440434" y="623225"/>
                    </a:cubicBezTo>
                    <a:lnTo>
                      <a:pt x="1578122" y="600121"/>
                    </a:lnTo>
                    <a:lnTo>
                      <a:pt x="1521937" y="621100"/>
                    </a:lnTo>
                    <a:cubicBezTo>
                      <a:pt x="1369412" y="695352"/>
                      <a:pt x="1236664" y="814378"/>
                      <a:pt x="1145461" y="972346"/>
                    </a:cubicBezTo>
                    <a:cubicBezTo>
                      <a:pt x="1054257" y="1130316"/>
                      <a:pt x="1017552" y="1304793"/>
                      <a:pt x="1029510" y="1474008"/>
                    </a:cubicBezTo>
                    <a:lnTo>
                      <a:pt x="1039434" y="1533152"/>
                    </a:lnTo>
                    <a:lnTo>
                      <a:pt x="990599" y="1402362"/>
                    </a:lnTo>
                    <a:cubicBezTo>
                      <a:pt x="916348" y="1249837"/>
                      <a:pt x="797322" y="1117088"/>
                      <a:pt x="639354" y="1025885"/>
                    </a:cubicBezTo>
                    <a:cubicBezTo>
                      <a:pt x="481385" y="934682"/>
                      <a:pt x="306908" y="897976"/>
                      <a:pt x="137692" y="909936"/>
                    </a:cubicBezTo>
                    <a:lnTo>
                      <a:pt x="0" y="933039"/>
                    </a:lnTo>
                    <a:lnTo>
                      <a:pt x="56188" y="912060"/>
                    </a:lnTo>
                    <a:cubicBezTo>
                      <a:pt x="208712" y="837809"/>
                      <a:pt x="341461" y="718783"/>
                      <a:pt x="432664" y="560813"/>
                    </a:cubicBezTo>
                    <a:cubicBezTo>
                      <a:pt x="523867" y="402845"/>
                      <a:pt x="560572" y="228368"/>
                      <a:pt x="548615" y="59152"/>
                    </a:cubicBezTo>
                    <a:lnTo>
                      <a:pt x="538689" y="0"/>
                    </a:lnTo>
                    <a:close/>
                  </a:path>
                </a:pathLst>
              </a:custGeom>
              <a:solidFill>
                <a:schemeClr val="accent6"/>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77" name="Google Shape;177;p25"/>
              <p:cNvSpPr/>
              <p:nvPr/>
            </p:nvSpPr>
            <p:spPr>
              <a:xfrm>
                <a:off x="7077174" y="1640379"/>
                <a:ext cx="1578120" cy="1533152"/>
              </a:xfrm>
              <a:custGeom>
                <a:rect b="b" l="l" r="r" t="t"/>
                <a:pathLst>
                  <a:path extrusionOk="0" h="1533152" w="1578120">
                    <a:moveTo>
                      <a:pt x="1039429" y="0"/>
                    </a:moveTo>
                    <a:lnTo>
                      <a:pt x="1029504" y="59149"/>
                    </a:lnTo>
                    <a:cubicBezTo>
                      <a:pt x="1017546" y="228365"/>
                      <a:pt x="1054251" y="402842"/>
                      <a:pt x="1145454" y="560811"/>
                    </a:cubicBezTo>
                    <a:cubicBezTo>
                      <a:pt x="1236657" y="718779"/>
                      <a:pt x="1369406" y="837805"/>
                      <a:pt x="1521931" y="912058"/>
                    </a:cubicBezTo>
                    <a:lnTo>
                      <a:pt x="1578120" y="933037"/>
                    </a:lnTo>
                    <a:lnTo>
                      <a:pt x="1440426" y="909933"/>
                    </a:lnTo>
                    <a:cubicBezTo>
                      <a:pt x="1271211" y="897975"/>
                      <a:pt x="1096733" y="934680"/>
                      <a:pt x="938765" y="1025883"/>
                    </a:cubicBezTo>
                    <a:cubicBezTo>
                      <a:pt x="780797" y="1117086"/>
                      <a:pt x="661771" y="1249835"/>
                      <a:pt x="587519" y="1402359"/>
                    </a:cubicBezTo>
                    <a:lnTo>
                      <a:pt x="538684" y="1533152"/>
                    </a:lnTo>
                    <a:lnTo>
                      <a:pt x="548608" y="1474006"/>
                    </a:lnTo>
                    <a:cubicBezTo>
                      <a:pt x="560566" y="1304789"/>
                      <a:pt x="523861" y="1130312"/>
                      <a:pt x="432658" y="972344"/>
                    </a:cubicBezTo>
                    <a:cubicBezTo>
                      <a:pt x="341454" y="814375"/>
                      <a:pt x="208706" y="695349"/>
                      <a:pt x="56181" y="621097"/>
                    </a:cubicBezTo>
                    <a:lnTo>
                      <a:pt x="0" y="600119"/>
                    </a:lnTo>
                    <a:lnTo>
                      <a:pt x="137684" y="623222"/>
                    </a:lnTo>
                    <a:cubicBezTo>
                      <a:pt x="306900" y="635181"/>
                      <a:pt x="481377" y="598476"/>
                      <a:pt x="639346" y="507273"/>
                    </a:cubicBezTo>
                    <a:cubicBezTo>
                      <a:pt x="797314" y="416070"/>
                      <a:pt x="916341" y="283321"/>
                      <a:pt x="990591" y="130796"/>
                    </a:cubicBezTo>
                    <a:lnTo>
                      <a:pt x="1039429" y="0"/>
                    </a:lnTo>
                    <a:close/>
                  </a:path>
                </a:pathLst>
              </a:custGeom>
              <a:solidFill>
                <a:schemeClr val="accent2"/>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78" name="Google Shape;178;p25"/>
              <p:cNvSpPr/>
              <p:nvPr/>
            </p:nvSpPr>
            <p:spPr>
              <a:xfrm>
                <a:off x="3536705" y="3684470"/>
                <a:ext cx="1578121" cy="1533152"/>
              </a:xfrm>
              <a:custGeom>
                <a:rect b="b" l="l" r="r" t="t"/>
                <a:pathLst>
                  <a:path extrusionOk="0" h="1533152" w="1578121">
                    <a:moveTo>
                      <a:pt x="1039437" y="0"/>
                    </a:moveTo>
                    <a:lnTo>
                      <a:pt x="1029512" y="59147"/>
                    </a:lnTo>
                    <a:cubicBezTo>
                      <a:pt x="1017554" y="228363"/>
                      <a:pt x="1054260" y="402840"/>
                      <a:pt x="1145463" y="560809"/>
                    </a:cubicBezTo>
                    <a:cubicBezTo>
                      <a:pt x="1236666" y="718778"/>
                      <a:pt x="1369415" y="837804"/>
                      <a:pt x="1521939" y="912055"/>
                    </a:cubicBezTo>
                    <a:lnTo>
                      <a:pt x="1578121" y="933033"/>
                    </a:lnTo>
                    <a:lnTo>
                      <a:pt x="1440436" y="909930"/>
                    </a:lnTo>
                    <a:cubicBezTo>
                      <a:pt x="1271220" y="897971"/>
                      <a:pt x="1096743" y="934676"/>
                      <a:pt x="938775" y="1025879"/>
                    </a:cubicBezTo>
                    <a:cubicBezTo>
                      <a:pt x="780807" y="1117082"/>
                      <a:pt x="661780" y="1249832"/>
                      <a:pt x="587529" y="1402356"/>
                    </a:cubicBezTo>
                    <a:lnTo>
                      <a:pt x="538691" y="1533152"/>
                    </a:lnTo>
                    <a:lnTo>
                      <a:pt x="548617" y="1474003"/>
                    </a:lnTo>
                    <a:cubicBezTo>
                      <a:pt x="560575" y="1304788"/>
                      <a:pt x="523870" y="1130311"/>
                      <a:pt x="432666" y="972342"/>
                    </a:cubicBezTo>
                    <a:cubicBezTo>
                      <a:pt x="341463" y="814373"/>
                      <a:pt x="208714" y="695347"/>
                      <a:pt x="56190" y="621095"/>
                    </a:cubicBezTo>
                    <a:lnTo>
                      <a:pt x="0" y="600115"/>
                    </a:lnTo>
                    <a:lnTo>
                      <a:pt x="137694" y="623219"/>
                    </a:lnTo>
                    <a:cubicBezTo>
                      <a:pt x="306909" y="635178"/>
                      <a:pt x="481387" y="598472"/>
                      <a:pt x="639355" y="507269"/>
                    </a:cubicBezTo>
                    <a:cubicBezTo>
                      <a:pt x="797324" y="416066"/>
                      <a:pt x="916350" y="283317"/>
                      <a:pt x="990601" y="130793"/>
                    </a:cubicBezTo>
                    <a:lnTo>
                      <a:pt x="1039437" y="0"/>
                    </a:lnTo>
                    <a:close/>
                  </a:path>
                </a:pathLst>
              </a:custGeom>
              <a:solidFill>
                <a:schemeClr val="accent5"/>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79" name="Google Shape;179;p25"/>
              <p:cNvSpPr/>
              <p:nvPr/>
            </p:nvSpPr>
            <p:spPr>
              <a:xfrm>
                <a:off x="7077173" y="3684471"/>
                <a:ext cx="1578121" cy="1533152"/>
              </a:xfrm>
              <a:custGeom>
                <a:rect b="b" l="l" r="r" t="t"/>
                <a:pathLst>
                  <a:path extrusionOk="0" h="1533152" w="1578121">
                    <a:moveTo>
                      <a:pt x="538688" y="0"/>
                    </a:moveTo>
                    <a:lnTo>
                      <a:pt x="587522" y="130790"/>
                    </a:lnTo>
                    <a:cubicBezTo>
                      <a:pt x="661773" y="283315"/>
                      <a:pt x="780799" y="416064"/>
                      <a:pt x="938768" y="507267"/>
                    </a:cubicBezTo>
                    <a:cubicBezTo>
                      <a:pt x="1096736" y="598470"/>
                      <a:pt x="1271214" y="635176"/>
                      <a:pt x="1440429" y="623216"/>
                    </a:cubicBezTo>
                    <a:lnTo>
                      <a:pt x="1578121" y="600113"/>
                    </a:lnTo>
                    <a:lnTo>
                      <a:pt x="1521934" y="621092"/>
                    </a:lnTo>
                    <a:cubicBezTo>
                      <a:pt x="1369409" y="695344"/>
                      <a:pt x="1236661" y="814370"/>
                      <a:pt x="1145457" y="972339"/>
                    </a:cubicBezTo>
                    <a:cubicBezTo>
                      <a:pt x="1054254" y="1130307"/>
                      <a:pt x="1017549" y="1304784"/>
                      <a:pt x="1029507" y="1474001"/>
                    </a:cubicBezTo>
                    <a:lnTo>
                      <a:pt x="1039433" y="1533152"/>
                    </a:lnTo>
                    <a:lnTo>
                      <a:pt x="990594" y="1402353"/>
                    </a:lnTo>
                    <a:cubicBezTo>
                      <a:pt x="916343" y="1249830"/>
                      <a:pt x="797316" y="1117080"/>
                      <a:pt x="639348" y="1025877"/>
                    </a:cubicBezTo>
                    <a:cubicBezTo>
                      <a:pt x="481380" y="934674"/>
                      <a:pt x="306903" y="897969"/>
                      <a:pt x="137687" y="909927"/>
                    </a:cubicBezTo>
                    <a:lnTo>
                      <a:pt x="0" y="933031"/>
                    </a:lnTo>
                    <a:lnTo>
                      <a:pt x="56184" y="912053"/>
                    </a:lnTo>
                    <a:cubicBezTo>
                      <a:pt x="208709" y="837800"/>
                      <a:pt x="341458" y="718774"/>
                      <a:pt x="432661" y="560806"/>
                    </a:cubicBezTo>
                    <a:cubicBezTo>
                      <a:pt x="523864" y="402837"/>
                      <a:pt x="560570" y="228360"/>
                      <a:pt x="548611" y="59144"/>
                    </a:cubicBezTo>
                    <a:lnTo>
                      <a:pt x="538688" y="0"/>
                    </a:lnTo>
                    <a:close/>
                  </a:path>
                </a:pathLst>
              </a:custGeom>
              <a:solidFill>
                <a:schemeClr val="accent3"/>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sp>
            <p:nvSpPr>
              <p:cNvPr id="180" name="Google Shape;180;p25"/>
              <p:cNvSpPr/>
              <p:nvPr/>
            </p:nvSpPr>
            <p:spPr>
              <a:xfrm>
                <a:off x="5557309" y="4872972"/>
                <a:ext cx="1077380" cy="1200236"/>
              </a:xfrm>
              <a:custGeom>
                <a:rect b="b" l="l" r="r" t="t"/>
                <a:pathLst>
                  <a:path extrusionOk="0" h="1200236" w="1077380">
                    <a:moveTo>
                      <a:pt x="4" y="0"/>
                    </a:moveTo>
                    <a:lnTo>
                      <a:pt x="46264" y="38168"/>
                    </a:lnTo>
                    <a:cubicBezTo>
                      <a:pt x="186831" y="133132"/>
                      <a:pt x="356285" y="188583"/>
                      <a:pt x="538691" y="188583"/>
                    </a:cubicBezTo>
                    <a:cubicBezTo>
                      <a:pt x="721098" y="188583"/>
                      <a:pt x="890552" y="133132"/>
                      <a:pt x="1031118" y="38168"/>
                    </a:cubicBezTo>
                    <a:lnTo>
                      <a:pt x="1077376" y="2"/>
                    </a:lnTo>
                    <a:lnTo>
                      <a:pt x="988526" y="107689"/>
                    </a:lnTo>
                    <a:cubicBezTo>
                      <a:pt x="893561" y="248255"/>
                      <a:pt x="838110" y="417709"/>
                      <a:pt x="838110" y="600115"/>
                    </a:cubicBezTo>
                    <a:cubicBezTo>
                      <a:pt x="838110" y="782521"/>
                      <a:pt x="893561" y="951976"/>
                      <a:pt x="988526" y="1092541"/>
                    </a:cubicBezTo>
                    <a:lnTo>
                      <a:pt x="1077380" y="1200234"/>
                    </a:lnTo>
                    <a:lnTo>
                      <a:pt x="1031118" y="1162064"/>
                    </a:lnTo>
                    <a:cubicBezTo>
                      <a:pt x="890552" y="1067100"/>
                      <a:pt x="721098" y="1011649"/>
                      <a:pt x="538691" y="1011649"/>
                    </a:cubicBezTo>
                    <a:cubicBezTo>
                      <a:pt x="356285" y="1011649"/>
                      <a:pt x="186831" y="1067100"/>
                      <a:pt x="46264" y="1162064"/>
                    </a:cubicBezTo>
                    <a:lnTo>
                      <a:pt x="0" y="1200236"/>
                    </a:lnTo>
                    <a:lnTo>
                      <a:pt x="88856" y="1092541"/>
                    </a:lnTo>
                    <a:cubicBezTo>
                      <a:pt x="183820" y="951976"/>
                      <a:pt x="239271" y="782521"/>
                      <a:pt x="239271" y="600115"/>
                    </a:cubicBezTo>
                    <a:cubicBezTo>
                      <a:pt x="239271" y="417709"/>
                      <a:pt x="183820" y="248255"/>
                      <a:pt x="88856" y="107689"/>
                    </a:cubicBezTo>
                    <a:lnTo>
                      <a:pt x="4" y="0"/>
                    </a:lnTo>
                    <a:close/>
                  </a:path>
                </a:pathLst>
              </a:custGeom>
              <a:solidFill>
                <a:schemeClr val="accent4"/>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grpSp>
          <p:nvGrpSpPr>
            <p:cNvPr id="181" name="Google Shape;181;p25"/>
            <p:cNvGrpSpPr/>
            <p:nvPr/>
          </p:nvGrpSpPr>
          <p:grpSpPr>
            <a:xfrm>
              <a:off x="4035112" y="504181"/>
              <a:ext cx="1761468" cy="1761466"/>
              <a:chOff x="4035112" y="504181"/>
              <a:chExt cx="1761468" cy="1761466"/>
            </a:xfrm>
          </p:grpSpPr>
          <p:sp>
            <p:nvSpPr>
              <p:cNvPr id="182" name="Google Shape;182;p25"/>
              <p:cNvSpPr/>
              <p:nvPr/>
            </p:nvSpPr>
            <p:spPr>
              <a:xfrm>
                <a:off x="4035112" y="504181"/>
                <a:ext cx="1761468" cy="1761466"/>
              </a:xfrm>
              <a:custGeom>
                <a:rect b="b" l="l" r="r" t="t"/>
                <a:pathLst>
                  <a:path extrusionOk="0" h="1761466" w="1761468">
                    <a:moveTo>
                      <a:pt x="880734" y="0"/>
                    </a:moveTo>
                    <a:cubicBezTo>
                      <a:pt x="1367151" y="0"/>
                      <a:pt x="1761468" y="394317"/>
                      <a:pt x="1761468" y="880733"/>
                    </a:cubicBezTo>
                    <a:cubicBezTo>
                      <a:pt x="1761468" y="1367149"/>
                      <a:pt x="1367151" y="1761466"/>
                      <a:pt x="880734" y="1761466"/>
                    </a:cubicBezTo>
                    <a:cubicBezTo>
                      <a:pt x="394318" y="1761466"/>
                      <a:pt x="0" y="1367149"/>
                      <a:pt x="0" y="880733"/>
                    </a:cubicBezTo>
                    <a:cubicBezTo>
                      <a:pt x="0" y="394317"/>
                      <a:pt x="394318" y="0"/>
                      <a:pt x="880734" y="0"/>
                    </a:cubicBezTo>
                    <a:close/>
                  </a:path>
                </a:pathLst>
              </a:custGeom>
              <a:solidFill>
                <a:schemeClr val="accent1"/>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83" name="Google Shape;183;p25"/>
              <p:cNvGrpSpPr/>
              <p:nvPr/>
            </p:nvGrpSpPr>
            <p:grpSpPr>
              <a:xfrm>
                <a:off x="4204538" y="693420"/>
                <a:ext cx="1422616" cy="1382988"/>
                <a:chOff x="6345238" y="4948238"/>
                <a:chExt cx="1027113" cy="1028700"/>
              </a:xfrm>
            </p:grpSpPr>
            <p:sp>
              <p:nvSpPr>
                <p:cNvPr id="184" name="Google Shape;184;p2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85" name="Google Shape;185;p2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grpSp>
          <p:nvGrpSpPr>
            <p:cNvPr id="186" name="Google Shape;186;p25"/>
            <p:cNvGrpSpPr/>
            <p:nvPr/>
          </p:nvGrpSpPr>
          <p:grpSpPr>
            <a:xfrm>
              <a:off x="6395420" y="504182"/>
              <a:ext cx="1761467" cy="1761465"/>
              <a:chOff x="6395420" y="504182"/>
              <a:chExt cx="1761467" cy="1761465"/>
            </a:xfrm>
          </p:grpSpPr>
          <p:sp>
            <p:nvSpPr>
              <p:cNvPr id="187" name="Google Shape;187;p25"/>
              <p:cNvSpPr/>
              <p:nvPr/>
            </p:nvSpPr>
            <p:spPr>
              <a:xfrm>
                <a:off x="6395420" y="504182"/>
                <a:ext cx="1761467" cy="1761465"/>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2"/>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88" name="Google Shape;188;p25"/>
              <p:cNvGrpSpPr/>
              <p:nvPr/>
            </p:nvGrpSpPr>
            <p:grpSpPr>
              <a:xfrm>
                <a:off x="6564845" y="693420"/>
                <a:ext cx="1422616" cy="1382988"/>
                <a:chOff x="6345238" y="4948238"/>
                <a:chExt cx="1027113" cy="1028700"/>
              </a:xfrm>
            </p:grpSpPr>
            <p:sp>
              <p:nvSpPr>
                <p:cNvPr id="189" name="Google Shape;189;p2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90" name="Google Shape;190;p2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grpSp>
          <p:nvGrpSpPr>
            <p:cNvPr id="191" name="Google Shape;191;p25"/>
            <p:cNvGrpSpPr/>
            <p:nvPr/>
          </p:nvGrpSpPr>
          <p:grpSpPr>
            <a:xfrm>
              <a:off x="4035113" y="4592353"/>
              <a:ext cx="1761467" cy="1761465"/>
              <a:chOff x="4035113" y="4592353"/>
              <a:chExt cx="1761467" cy="1761465"/>
            </a:xfrm>
          </p:grpSpPr>
          <p:sp>
            <p:nvSpPr>
              <p:cNvPr id="192" name="Google Shape;192;p25"/>
              <p:cNvSpPr/>
              <p:nvPr/>
            </p:nvSpPr>
            <p:spPr>
              <a:xfrm>
                <a:off x="4035113" y="4592353"/>
                <a:ext cx="1761467" cy="1761465"/>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5"/>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93" name="Google Shape;193;p25"/>
              <p:cNvGrpSpPr/>
              <p:nvPr/>
            </p:nvGrpSpPr>
            <p:grpSpPr>
              <a:xfrm>
                <a:off x="4204538" y="4781591"/>
                <a:ext cx="1422616" cy="1382988"/>
                <a:chOff x="6345238" y="4948238"/>
                <a:chExt cx="1027113" cy="1028700"/>
              </a:xfrm>
            </p:grpSpPr>
            <p:sp>
              <p:nvSpPr>
                <p:cNvPr id="194" name="Google Shape;194;p2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195" name="Google Shape;195;p2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grpSp>
          <p:nvGrpSpPr>
            <p:cNvPr id="196" name="Google Shape;196;p25"/>
            <p:cNvGrpSpPr/>
            <p:nvPr/>
          </p:nvGrpSpPr>
          <p:grpSpPr>
            <a:xfrm>
              <a:off x="6395420" y="4592353"/>
              <a:ext cx="1761467" cy="1761465"/>
              <a:chOff x="6395420" y="4592353"/>
              <a:chExt cx="1761467" cy="1761465"/>
            </a:xfrm>
          </p:grpSpPr>
          <p:sp>
            <p:nvSpPr>
              <p:cNvPr id="197" name="Google Shape;197;p25"/>
              <p:cNvSpPr/>
              <p:nvPr/>
            </p:nvSpPr>
            <p:spPr>
              <a:xfrm>
                <a:off x="6395420" y="4592353"/>
                <a:ext cx="1761467" cy="1761465"/>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4"/>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198" name="Google Shape;198;p25"/>
              <p:cNvGrpSpPr/>
              <p:nvPr/>
            </p:nvGrpSpPr>
            <p:grpSpPr>
              <a:xfrm>
                <a:off x="6564845" y="4781591"/>
                <a:ext cx="1422616" cy="1382988"/>
                <a:chOff x="6345238" y="4948238"/>
                <a:chExt cx="1027113" cy="1028700"/>
              </a:xfrm>
            </p:grpSpPr>
            <p:sp>
              <p:nvSpPr>
                <p:cNvPr id="199" name="Google Shape;199;p2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200" name="Google Shape;200;p2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grpSp>
          <p:nvGrpSpPr>
            <p:cNvPr id="201" name="Google Shape;201;p25"/>
            <p:cNvGrpSpPr/>
            <p:nvPr/>
          </p:nvGrpSpPr>
          <p:grpSpPr>
            <a:xfrm>
              <a:off x="7575573" y="2548267"/>
              <a:ext cx="1761467" cy="1761465"/>
              <a:chOff x="7575573" y="2548267"/>
              <a:chExt cx="1761467" cy="1761465"/>
            </a:xfrm>
          </p:grpSpPr>
          <p:sp>
            <p:nvSpPr>
              <p:cNvPr id="202" name="Google Shape;202;p25"/>
              <p:cNvSpPr/>
              <p:nvPr/>
            </p:nvSpPr>
            <p:spPr>
              <a:xfrm>
                <a:off x="7575573" y="2548267"/>
                <a:ext cx="1761467" cy="1761465"/>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3"/>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203" name="Google Shape;203;p25"/>
              <p:cNvGrpSpPr/>
              <p:nvPr/>
            </p:nvGrpSpPr>
            <p:grpSpPr>
              <a:xfrm>
                <a:off x="7744998" y="2737505"/>
                <a:ext cx="1422616" cy="1382988"/>
                <a:chOff x="6345238" y="4948238"/>
                <a:chExt cx="1027113" cy="1028700"/>
              </a:xfrm>
            </p:grpSpPr>
            <p:sp>
              <p:nvSpPr>
                <p:cNvPr id="204" name="Google Shape;204;p2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205" name="Google Shape;205;p2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grpSp>
          <p:nvGrpSpPr>
            <p:cNvPr id="206" name="Google Shape;206;p25"/>
            <p:cNvGrpSpPr/>
            <p:nvPr/>
          </p:nvGrpSpPr>
          <p:grpSpPr>
            <a:xfrm>
              <a:off x="2854960" y="2548267"/>
              <a:ext cx="1761467" cy="1761465"/>
              <a:chOff x="2854960" y="2548267"/>
              <a:chExt cx="1761467" cy="1761465"/>
            </a:xfrm>
          </p:grpSpPr>
          <p:sp>
            <p:nvSpPr>
              <p:cNvPr id="207" name="Google Shape;207;p25"/>
              <p:cNvSpPr/>
              <p:nvPr/>
            </p:nvSpPr>
            <p:spPr>
              <a:xfrm>
                <a:off x="2854960" y="2548267"/>
                <a:ext cx="1761467" cy="1761465"/>
              </a:xfrm>
              <a:custGeom>
                <a:rect b="b" l="l" r="r" t="t"/>
                <a:pathLst>
                  <a:path extrusionOk="0" h="1424781" w="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solidFill>
                <a:schemeClr val="accent6"/>
              </a:solidFill>
              <a:ln>
                <a:noFill/>
              </a:ln>
            </p:spPr>
            <p:txBody>
              <a:bodyPr anchorCtr="0" anchor="ctr" bIns="245475" lIns="245475" spcFirstLastPara="1" rIns="245475" wrap="square" tIns="245475">
                <a:noAutofit/>
              </a:bodyPr>
              <a:lstStyle/>
              <a:p>
                <a:pPr indent="0" lvl="0" marL="0" marR="0" rtl="0" algn="ctr">
                  <a:lnSpc>
                    <a:spcPct val="90000"/>
                  </a:lnSpc>
                  <a:spcBef>
                    <a:spcPts val="0"/>
                  </a:spcBef>
                  <a:spcAft>
                    <a:spcPts val="0"/>
                  </a:spcAft>
                  <a:buClr>
                    <a:schemeClr val="dk1"/>
                  </a:buClr>
                  <a:buSzPts val="2900"/>
                  <a:buFont typeface="Raleway"/>
                  <a:buNone/>
                </a:pPr>
                <a:r>
                  <a:t/>
                </a:r>
                <a:endParaRPr b="0" i="0" sz="2900" u="none" cap="none" strike="noStrike">
                  <a:solidFill>
                    <a:schemeClr val="lt1"/>
                  </a:solidFill>
                  <a:latin typeface="Raleway"/>
                  <a:ea typeface="Raleway"/>
                  <a:cs typeface="Raleway"/>
                  <a:sym typeface="Raleway"/>
                </a:endParaRPr>
              </a:p>
            </p:txBody>
          </p:sp>
          <p:grpSp>
            <p:nvGrpSpPr>
              <p:cNvPr id="208" name="Google Shape;208;p25"/>
              <p:cNvGrpSpPr/>
              <p:nvPr/>
            </p:nvGrpSpPr>
            <p:grpSpPr>
              <a:xfrm>
                <a:off x="3024385" y="2737505"/>
                <a:ext cx="1422616" cy="1382988"/>
                <a:chOff x="6345238" y="4948238"/>
                <a:chExt cx="1027113" cy="1028700"/>
              </a:xfrm>
            </p:grpSpPr>
            <p:sp>
              <p:nvSpPr>
                <p:cNvPr id="209" name="Google Shape;209;p25"/>
                <p:cNvSpPr/>
                <p:nvPr/>
              </p:nvSpPr>
              <p:spPr>
                <a:xfrm>
                  <a:off x="6345238" y="4948238"/>
                  <a:ext cx="1027113" cy="1028700"/>
                </a:xfrm>
                <a:prstGeom prst="ellipse">
                  <a:avLst/>
                </a:prstGeom>
                <a:gradFill>
                  <a:gsLst>
                    <a:gs pos="0">
                      <a:srgbClr val="7C8A91"/>
                    </a:gs>
                    <a:gs pos="100000">
                      <a:srgbClr val="D8EFFB"/>
                    </a:gs>
                  </a:gsLst>
                  <a:lin ang="1350000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sp>
              <p:nvSpPr>
                <p:cNvPr id="210" name="Google Shape;210;p25"/>
                <p:cNvSpPr/>
                <p:nvPr/>
              </p:nvSpPr>
              <p:spPr>
                <a:xfrm>
                  <a:off x="6368280" y="4971294"/>
                  <a:ext cx="981028" cy="982587"/>
                </a:xfrm>
                <a:prstGeom prst="ellipse">
                  <a:avLst/>
                </a:prstGeom>
                <a:gradFill>
                  <a:gsLst>
                    <a:gs pos="0">
                      <a:srgbClr val="E4F0F0"/>
                    </a:gs>
                    <a:gs pos="100000">
                      <a:schemeClr val="lt1"/>
                    </a:gs>
                  </a:gsLst>
                  <a:lin ang="0" scaled="0"/>
                </a:gradFill>
                <a:ln>
                  <a:noFill/>
                </a:ln>
                <a:effectLst>
                  <a:outerShdw blurRad="431800" sx="102000" rotWithShape="0" algn="tl" dir="3000000" dist="292100"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aleway"/>
                    <a:ea typeface="Raleway"/>
                    <a:cs typeface="Raleway"/>
                    <a:sym typeface="Raleway"/>
                  </a:endParaRPr>
                </a:p>
              </p:txBody>
            </p:sp>
          </p:grpSp>
        </p:grpSp>
      </p:grpSp>
      <p:sp>
        <p:nvSpPr>
          <p:cNvPr id="211" name="Google Shape;211;p25"/>
          <p:cNvSpPr txBox="1"/>
          <p:nvPr/>
        </p:nvSpPr>
        <p:spPr>
          <a:xfrm>
            <a:off x="2682240" y="512763"/>
            <a:ext cx="6827520" cy="75868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Raleway"/>
              <a:buNone/>
            </a:pPr>
            <a:r>
              <a:rPr b="1" i="0" lang="en-US" sz="3600" u="none" cap="none" strike="noStrike">
                <a:solidFill>
                  <a:schemeClr val="dk1"/>
                </a:solidFill>
                <a:latin typeface="Raleway"/>
                <a:ea typeface="Raleway"/>
                <a:cs typeface="Raleway"/>
                <a:sym typeface="Raleway"/>
              </a:rPr>
              <a:t>Multifactorial Obesity</a:t>
            </a:r>
            <a:endParaRPr b="0" i="0" sz="1400" u="none" cap="none" strike="noStrike">
              <a:solidFill>
                <a:srgbClr val="000000"/>
              </a:solidFill>
              <a:latin typeface="Arial"/>
              <a:ea typeface="Arial"/>
              <a:cs typeface="Arial"/>
              <a:sym typeface="Arial"/>
            </a:endParaRPr>
          </a:p>
        </p:txBody>
      </p:sp>
      <p:sp>
        <p:nvSpPr>
          <p:cNvPr id="212" name="Google Shape;212;p25"/>
          <p:cNvSpPr/>
          <p:nvPr/>
        </p:nvSpPr>
        <p:spPr>
          <a:xfrm>
            <a:off x="5838825"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13" name="Google Shape;213;p25"/>
          <p:cNvSpPr txBox="1"/>
          <p:nvPr/>
        </p:nvSpPr>
        <p:spPr>
          <a:xfrm>
            <a:off x="1793456" y="2159933"/>
            <a:ext cx="232669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Nutrition</a:t>
            </a:r>
            <a:endParaRPr b="0" i="0" sz="1400" u="none" cap="none" strike="noStrike">
              <a:solidFill>
                <a:srgbClr val="000000"/>
              </a:solidFill>
              <a:latin typeface="Arial"/>
              <a:ea typeface="Arial"/>
              <a:cs typeface="Arial"/>
              <a:sym typeface="Arial"/>
            </a:endParaRPr>
          </a:p>
        </p:txBody>
      </p:sp>
      <p:sp>
        <p:nvSpPr>
          <p:cNvPr id="214" name="Google Shape;214;p25"/>
          <p:cNvSpPr txBox="1"/>
          <p:nvPr/>
        </p:nvSpPr>
        <p:spPr>
          <a:xfrm>
            <a:off x="1002401" y="3853116"/>
            <a:ext cx="232669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Personal history</a:t>
            </a:r>
            <a:endParaRPr b="0" i="0" sz="1400" u="none" cap="none" strike="noStrike">
              <a:solidFill>
                <a:srgbClr val="000000"/>
              </a:solidFill>
              <a:latin typeface="Arial"/>
              <a:ea typeface="Arial"/>
              <a:cs typeface="Arial"/>
              <a:sym typeface="Arial"/>
            </a:endParaRPr>
          </a:p>
        </p:txBody>
      </p:sp>
      <p:sp>
        <p:nvSpPr>
          <p:cNvPr id="215" name="Google Shape;215;p25"/>
          <p:cNvSpPr txBox="1"/>
          <p:nvPr/>
        </p:nvSpPr>
        <p:spPr>
          <a:xfrm>
            <a:off x="1793456" y="5380834"/>
            <a:ext cx="2326698" cy="6463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Life changes (aging, pregnancy, menopause)</a:t>
            </a:r>
            <a:endParaRPr b="0" i="0" sz="1400" u="none" cap="none" strike="noStrike">
              <a:solidFill>
                <a:srgbClr val="000000"/>
              </a:solidFill>
              <a:latin typeface="Arial"/>
              <a:ea typeface="Arial"/>
              <a:cs typeface="Arial"/>
              <a:sym typeface="Arial"/>
            </a:endParaRPr>
          </a:p>
        </p:txBody>
      </p:sp>
      <p:sp>
        <p:nvSpPr>
          <p:cNvPr id="216" name="Google Shape;216;p25"/>
          <p:cNvSpPr txBox="1"/>
          <p:nvPr/>
        </p:nvSpPr>
        <p:spPr>
          <a:xfrm>
            <a:off x="7879299" y="2159933"/>
            <a:ext cx="232669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Physical activity</a:t>
            </a:r>
            <a:endParaRPr b="0" i="0" sz="1400" u="none" cap="none" strike="noStrike">
              <a:solidFill>
                <a:srgbClr val="000000"/>
              </a:solidFill>
              <a:latin typeface="Arial"/>
              <a:ea typeface="Arial"/>
              <a:cs typeface="Arial"/>
              <a:sym typeface="Arial"/>
            </a:endParaRPr>
          </a:p>
        </p:txBody>
      </p:sp>
      <p:sp>
        <p:nvSpPr>
          <p:cNvPr id="217" name="Google Shape;217;p25"/>
          <p:cNvSpPr txBox="1"/>
          <p:nvPr/>
        </p:nvSpPr>
        <p:spPr>
          <a:xfrm>
            <a:off x="7879299" y="5519333"/>
            <a:ext cx="232669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Medication side effects</a:t>
            </a:r>
            <a:endParaRPr b="0" i="0" sz="1400" u="none" cap="none" strike="noStrike">
              <a:solidFill>
                <a:srgbClr val="000000"/>
              </a:solidFill>
              <a:latin typeface="Arial"/>
              <a:ea typeface="Arial"/>
              <a:cs typeface="Arial"/>
              <a:sym typeface="Arial"/>
            </a:endParaRPr>
          </a:p>
        </p:txBody>
      </p:sp>
      <p:sp>
        <p:nvSpPr>
          <p:cNvPr id="218" name="Google Shape;218;p25"/>
          <p:cNvSpPr txBox="1"/>
          <p:nvPr/>
        </p:nvSpPr>
        <p:spPr>
          <a:xfrm>
            <a:off x="8755097" y="3759171"/>
            <a:ext cx="232669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Sleep / mental health</a:t>
            </a:r>
            <a:endParaRPr b="0" i="0" sz="1400" u="none" cap="none" strike="noStrike">
              <a:solidFill>
                <a:srgbClr val="000000"/>
              </a:solidFill>
              <a:latin typeface="Arial"/>
              <a:ea typeface="Arial"/>
              <a:cs typeface="Arial"/>
              <a:sym typeface="Arial"/>
            </a:endParaRPr>
          </a:p>
        </p:txBody>
      </p:sp>
      <p:sp>
        <p:nvSpPr>
          <p:cNvPr id="219" name="Google Shape;219;p25"/>
          <p:cNvSpPr/>
          <p:nvPr/>
        </p:nvSpPr>
        <p:spPr>
          <a:xfrm>
            <a:off x="4910845" y="2191778"/>
            <a:ext cx="546344" cy="440217"/>
          </a:xfrm>
          <a:custGeom>
            <a:rect b="b" l="l" r="r" t="t"/>
            <a:pathLst>
              <a:path extrusionOk="0" h="957905" w="1307720">
                <a:moveTo>
                  <a:pt x="0" y="0"/>
                </a:moveTo>
                <a:lnTo>
                  <a:pt x="1307720" y="0"/>
                </a:lnTo>
                <a:lnTo>
                  <a:pt x="1307720" y="957905"/>
                </a:lnTo>
                <a:lnTo>
                  <a:pt x="0" y="957905"/>
                </a:lnTo>
                <a:lnTo>
                  <a:pt x="0" y="0"/>
                </a:lnTo>
                <a:close/>
              </a:path>
            </a:pathLst>
          </a:custGeom>
          <a:blipFill rotWithShape="1">
            <a:blip r:embed="rId3">
              <a:alphaModFix/>
            </a:blip>
            <a:stretch>
              <a:fillRect b="0" l="0" r="0" t="0"/>
            </a:stretch>
          </a:blipFill>
          <a:ln>
            <a:noFill/>
          </a:ln>
        </p:spPr>
      </p:sp>
      <p:sp>
        <p:nvSpPr>
          <p:cNvPr id="220" name="Google Shape;220;p25"/>
          <p:cNvSpPr/>
          <p:nvPr/>
        </p:nvSpPr>
        <p:spPr>
          <a:xfrm>
            <a:off x="4025654" y="3704404"/>
            <a:ext cx="454208" cy="574286"/>
          </a:xfrm>
          <a:custGeom>
            <a:rect b="b" l="l" r="r" t="t"/>
            <a:pathLst>
              <a:path extrusionOk="0" h="1374602" w="1087185">
                <a:moveTo>
                  <a:pt x="0" y="0"/>
                </a:moveTo>
                <a:lnTo>
                  <a:pt x="1087185" y="0"/>
                </a:lnTo>
                <a:lnTo>
                  <a:pt x="1087185" y="1374602"/>
                </a:lnTo>
                <a:lnTo>
                  <a:pt x="0" y="1374602"/>
                </a:lnTo>
                <a:lnTo>
                  <a:pt x="0" y="0"/>
                </a:lnTo>
                <a:close/>
              </a:path>
            </a:pathLst>
          </a:custGeom>
          <a:blipFill rotWithShape="1">
            <a:blip r:embed="rId4">
              <a:alphaModFix/>
            </a:blip>
            <a:stretch>
              <a:fillRect b="0" l="0" r="0" t="0"/>
            </a:stretch>
          </a:blipFill>
          <a:ln>
            <a:noFill/>
          </a:ln>
        </p:spPr>
      </p:sp>
      <p:sp>
        <p:nvSpPr>
          <p:cNvPr id="221" name="Google Shape;221;p25"/>
          <p:cNvSpPr/>
          <p:nvPr/>
        </p:nvSpPr>
        <p:spPr>
          <a:xfrm>
            <a:off x="4985328" y="5282292"/>
            <a:ext cx="418295" cy="591856"/>
          </a:xfrm>
          <a:custGeom>
            <a:rect b="b" l="l" r="r" t="t"/>
            <a:pathLst>
              <a:path extrusionOk="0" h="1714155" w="1101344">
                <a:moveTo>
                  <a:pt x="0" y="0"/>
                </a:moveTo>
                <a:lnTo>
                  <a:pt x="1101344" y="0"/>
                </a:lnTo>
                <a:lnTo>
                  <a:pt x="1101344" y="1714155"/>
                </a:lnTo>
                <a:lnTo>
                  <a:pt x="0" y="1714155"/>
                </a:lnTo>
                <a:lnTo>
                  <a:pt x="0" y="0"/>
                </a:lnTo>
                <a:close/>
              </a:path>
            </a:pathLst>
          </a:custGeom>
          <a:blipFill rotWithShape="1">
            <a:blip r:embed="rId5">
              <a:alphaModFix/>
            </a:blip>
            <a:stretch>
              <a:fillRect b="0" l="0" r="0" t="0"/>
            </a:stretch>
          </a:blipFill>
          <a:ln>
            <a:noFill/>
          </a:ln>
        </p:spPr>
      </p:sp>
      <p:sp>
        <p:nvSpPr>
          <p:cNvPr id="222" name="Google Shape;222;p25"/>
          <p:cNvSpPr/>
          <p:nvPr/>
        </p:nvSpPr>
        <p:spPr>
          <a:xfrm>
            <a:off x="6758544" y="2182293"/>
            <a:ext cx="530672" cy="484239"/>
          </a:xfrm>
          <a:custGeom>
            <a:rect b="b" l="l" r="r" t="t"/>
            <a:pathLst>
              <a:path extrusionOk="0" h="957905" w="1049759">
                <a:moveTo>
                  <a:pt x="0" y="0"/>
                </a:moveTo>
                <a:lnTo>
                  <a:pt x="1049759" y="0"/>
                </a:lnTo>
                <a:lnTo>
                  <a:pt x="1049759" y="957905"/>
                </a:lnTo>
                <a:lnTo>
                  <a:pt x="0" y="957905"/>
                </a:lnTo>
                <a:lnTo>
                  <a:pt x="0" y="0"/>
                </a:lnTo>
                <a:close/>
              </a:path>
            </a:pathLst>
          </a:custGeom>
          <a:blipFill rotWithShape="1">
            <a:blip r:embed="rId6">
              <a:alphaModFix/>
            </a:blip>
            <a:stretch>
              <a:fillRect b="0" l="0" r="0" t="0"/>
            </a:stretch>
          </a:blipFill>
          <a:ln>
            <a:noFill/>
          </a:ln>
        </p:spPr>
      </p:sp>
      <p:sp>
        <p:nvSpPr>
          <p:cNvPr id="223" name="Google Shape;223;p25"/>
          <p:cNvSpPr/>
          <p:nvPr/>
        </p:nvSpPr>
        <p:spPr>
          <a:xfrm>
            <a:off x="7706469" y="3725259"/>
            <a:ext cx="438572" cy="525235"/>
          </a:xfrm>
          <a:custGeom>
            <a:rect b="b" l="l" r="r" t="t"/>
            <a:pathLst>
              <a:path extrusionOk="0" h="1257196" w="1049759">
                <a:moveTo>
                  <a:pt x="0" y="0"/>
                </a:moveTo>
                <a:lnTo>
                  <a:pt x="1049759" y="0"/>
                </a:lnTo>
                <a:lnTo>
                  <a:pt x="1049759" y="1257196"/>
                </a:lnTo>
                <a:lnTo>
                  <a:pt x="0" y="1257196"/>
                </a:lnTo>
                <a:lnTo>
                  <a:pt x="0" y="0"/>
                </a:lnTo>
                <a:close/>
              </a:path>
            </a:pathLst>
          </a:custGeom>
          <a:blipFill rotWithShape="1">
            <a:blip r:embed="rId7">
              <a:alphaModFix/>
            </a:blip>
            <a:stretch>
              <a:fillRect b="0" l="0" r="0" t="0"/>
            </a:stretch>
          </a:blipFill>
          <a:ln>
            <a:noFill/>
          </a:ln>
        </p:spPr>
      </p:sp>
      <p:sp>
        <p:nvSpPr>
          <p:cNvPr id="224" name="Google Shape;224;p25"/>
          <p:cNvSpPr/>
          <p:nvPr/>
        </p:nvSpPr>
        <p:spPr>
          <a:xfrm>
            <a:off x="6725988" y="5334622"/>
            <a:ext cx="570424" cy="515521"/>
          </a:xfrm>
          <a:custGeom>
            <a:rect b="b" l="l" r="r" t="t"/>
            <a:pathLst>
              <a:path extrusionOk="0" h="1669532" w="1847338">
                <a:moveTo>
                  <a:pt x="0" y="0"/>
                </a:moveTo>
                <a:lnTo>
                  <a:pt x="1847338" y="0"/>
                </a:lnTo>
                <a:lnTo>
                  <a:pt x="1847338" y="1669532"/>
                </a:lnTo>
                <a:lnTo>
                  <a:pt x="0" y="1669532"/>
                </a:lnTo>
                <a:lnTo>
                  <a:pt x="0" y="0"/>
                </a:lnTo>
                <a:close/>
              </a:path>
            </a:pathLst>
          </a:custGeom>
          <a:blipFill rotWithShape="1">
            <a:blip r:embed="rId8">
              <a:alphaModFix/>
            </a:blip>
            <a:stretch>
              <a:fillRect b="0" l="0" r="0" t="0"/>
            </a:stretch>
          </a:blipFill>
          <a:ln>
            <a:noFill/>
          </a:ln>
        </p:spPr>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6"/>
          <p:cNvSpPr txBox="1"/>
          <p:nvPr/>
        </p:nvSpPr>
        <p:spPr>
          <a:xfrm>
            <a:off x="1698171" y="512763"/>
            <a:ext cx="8795658" cy="75868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600"/>
              <a:buFont typeface="Raleway"/>
              <a:buNone/>
            </a:pPr>
            <a:r>
              <a:rPr b="1" i="0" lang="en-US" sz="3600" u="none" cap="none" strike="noStrike">
                <a:solidFill>
                  <a:schemeClr val="accent1"/>
                </a:solidFill>
                <a:latin typeface="Raleway"/>
                <a:ea typeface="Raleway"/>
                <a:cs typeface="Raleway"/>
                <a:sym typeface="Raleway"/>
              </a:rPr>
              <a:t>Obesity and Appetite Regulation</a:t>
            </a:r>
            <a:endParaRPr b="0" i="0" sz="1400" u="none" cap="none" strike="noStrike">
              <a:solidFill>
                <a:srgbClr val="000000"/>
              </a:solidFill>
              <a:latin typeface="Arial"/>
              <a:ea typeface="Arial"/>
              <a:cs typeface="Arial"/>
              <a:sym typeface="Arial"/>
            </a:endParaRPr>
          </a:p>
        </p:txBody>
      </p:sp>
      <p:sp>
        <p:nvSpPr>
          <p:cNvPr id="230" name="Google Shape;230;p26"/>
          <p:cNvSpPr/>
          <p:nvPr/>
        </p:nvSpPr>
        <p:spPr>
          <a:xfrm>
            <a:off x="5838825" y="1271451"/>
            <a:ext cx="514350" cy="571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sp>
        <p:nvSpPr>
          <p:cNvPr id="231" name="Google Shape;231;p26"/>
          <p:cNvSpPr/>
          <p:nvPr/>
        </p:nvSpPr>
        <p:spPr>
          <a:xfrm>
            <a:off x="550863" y="3425166"/>
            <a:ext cx="11090276" cy="101618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grpSp>
        <p:nvGrpSpPr>
          <p:cNvPr id="232" name="Google Shape;232;p26"/>
          <p:cNvGrpSpPr/>
          <p:nvPr/>
        </p:nvGrpSpPr>
        <p:grpSpPr>
          <a:xfrm>
            <a:off x="1742149" y="1818896"/>
            <a:ext cx="8707700" cy="4228720"/>
            <a:chOff x="2137954" y="1898469"/>
            <a:chExt cx="7916091" cy="3844291"/>
          </a:xfrm>
        </p:grpSpPr>
        <p:sp>
          <p:nvSpPr>
            <p:cNvPr id="233" name="Google Shape;233;p26"/>
            <p:cNvSpPr/>
            <p:nvPr/>
          </p:nvSpPr>
          <p:spPr>
            <a:xfrm>
              <a:off x="2137954" y="1898469"/>
              <a:ext cx="7916091" cy="3844291"/>
            </a:xfrm>
            <a:prstGeom prst="roundRect">
              <a:avLst>
                <a:gd fmla="val 5212" name="adj"/>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a:ea typeface="Raleway"/>
                <a:cs typeface="Raleway"/>
                <a:sym typeface="Raleway"/>
              </a:endParaRPr>
            </a:p>
          </p:txBody>
        </p:sp>
        <p:pic>
          <p:nvPicPr>
            <p:cNvPr id="234" name="Google Shape;234;p26"/>
            <p:cNvPicPr preferRelativeResize="0"/>
            <p:nvPr/>
          </p:nvPicPr>
          <p:blipFill rotWithShape="1">
            <a:blip r:embed="rId3">
              <a:alphaModFix/>
            </a:blip>
            <a:srcRect b="0" l="0" r="0" t="15376"/>
            <a:stretch/>
          </p:blipFill>
          <p:spPr>
            <a:xfrm>
              <a:off x="2304752" y="2019504"/>
              <a:ext cx="7582495" cy="3602221"/>
            </a:xfrm>
            <a:prstGeom prst="roundRect">
              <a:avLst>
                <a:gd fmla="val 5063" name="adj"/>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3">
      <a:dk1>
        <a:srgbClr val="000000"/>
      </a:dk1>
      <a:lt1>
        <a:srgbClr val="F4F9F9"/>
      </a:lt1>
      <a:dk2>
        <a:srgbClr val="111F3F"/>
      </a:dk2>
      <a:lt2>
        <a:srgbClr val="DBEFF9"/>
      </a:lt2>
      <a:accent1>
        <a:srgbClr val="0D1B2A"/>
      </a:accent1>
      <a:accent2>
        <a:srgbClr val="00A676"/>
      </a:accent2>
      <a:accent3>
        <a:srgbClr val="0D1B2A"/>
      </a:accent3>
      <a:accent4>
        <a:srgbClr val="00A676"/>
      </a:accent4>
      <a:accent5>
        <a:srgbClr val="FF7B00"/>
      </a:accent5>
      <a:accent6>
        <a:srgbClr val="6C757D"/>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